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451" r:id="rId2"/>
    <p:sldId id="1836" r:id="rId3"/>
    <p:sldId id="1834" r:id="rId4"/>
    <p:sldId id="360" r:id="rId5"/>
    <p:sldId id="1774" r:id="rId6"/>
    <p:sldId id="1775" r:id="rId7"/>
    <p:sldId id="1776" r:id="rId8"/>
    <p:sldId id="1779" r:id="rId9"/>
    <p:sldId id="1780" r:id="rId10"/>
    <p:sldId id="1837" r:id="rId11"/>
    <p:sldId id="1782" r:id="rId12"/>
    <p:sldId id="1783" r:id="rId13"/>
    <p:sldId id="1784" r:id="rId14"/>
    <p:sldId id="1785" r:id="rId15"/>
    <p:sldId id="1838" r:id="rId16"/>
    <p:sldId id="1786" r:id="rId17"/>
    <p:sldId id="1787" r:id="rId18"/>
    <p:sldId id="1788" r:id="rId19"/>
    <p:sldId id="1789" r:id="rId20"/>
    <p:sldId id="1790" r:id="rId21"/>
    <p:sldId id="1791" r:id="rId22"/>
    <p:sldId id="1792" r:id="rId23"/>
    <p:sldId id="1793" r:id="rId24"/>
    <p:sldId id="1843" r:id="rId25"/>
    <p:sldId id="1841" r:id="rId26"/>
    <p:sldId id="1794" r:id="rId27"/>
    <p:sldId id="1842" r:id="rId28"/>
    <p:sldId id="1795" r:id="rId29"/>
    <p:sldId id="1844" r:id="rId30"/>
    <p:sldId id="1839" r:id="rId31"/>
    <p:sldId id="1796" r:id="rId32"/>
    <p:sldId id="1840" r:id="rId33"/>
    <p:sldId id="1797" r:id="rId34"/>
    <p:sldId id="1798" r:id="rId35"/>
    <p:sldId id="1801" r:id="rId36"/>
    <p:sldId id="1799" r:id="rId37"/>
    <p:sldId id="1802" r:id="rId38"/>
    <p:sldId id="1803" r:id="rId39"/>
    <p:sldId id="1804" r:id="rId4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E85C8"/>
    <a:srgbClr val="FF9300"/>
    <a:srgbClr val="CCE8D0"/>
    <a:srgbClr val="DBDEEE"/>
    <a:srgbClr val="C2E8F7"/>
    <a:srgbClr val="FEE1BB"/>
    <a:srgbClr val="FBDFE0"/>
    <a:srgbClr val="F3BCC3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1"/>
    <p:restoredTop sz="94651"/>
  </p:normalViewPr>
  <p:slideViewPr>
    <p:cSldViewPr snapToGrid="0">
      <p:cViewPr varScale="1">
        <p:scale>
          <a:sx n="138" d="100"/>
          <a:sy n="138" d="100"/>
        </p:scale>
        <p:origin x="14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338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196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91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697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272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7.png"/><Relationship Id="rId7" Type="http://schemas.openxmlformats.org/officeDocument/2006/relationships/image" Target="../media/image3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stackexchange.com/questions/51065/what-is-the-positional-encoding-in-the-transformer-model" TargetMode="External"/><Relationship Id="rId7" Type="http://schemas.openxmlformats.org/officeDocument/2006/relationships/image" Target="../media/image44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7.png"/><Relationship Id="rId7" Type="http://schemas.openxmlformats.org/officeDocument/2006/relationships/image" Target="../media/image50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2.emf"/><Relationship Id="rId7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60.emf"/><Relationship Id="rId3" Type="http://schemas.openxmlformats.org/officeDocument/2006/relationships/image" Target="../media/image52.emf"/><Relationship Id="rId7" Type="http://schemas.openxmlformats.org/officeDocument/2006/relationships/image" Target="../media/image55.png"/><Relationship Id="rId12" Type="http://schemas.openxmlformats.org/officeDocument/2006/relationships/image" Target="../media/image59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11" Type="http://schemas.openxmlformats.org/officeDocument/2006/relationships/image" Target="../media/image58.emf"/><Relationship Id="rId5" Type="http://schemas.microsoft.com/office/2007/relationships/hdphoto" Target="../media/hdphoto3.wdp"/><Relationship Id="rId10" Type="http://schemas.openxmlformats.org/officeDocument/2006/relationships/image" Target="../media/image57.emf"/><Relationship Id="rId4" Type="http://schemas.openxmlformats.org/officeDocument/2006/relationships/image" Target="../media/image53.png"/><Relationship Id="rId9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5.png"/><Relationship Id="rId10" Type="http://schemas.openxmlformats.org/officeDocument/2006/relationships/image" Target="../media/image60.emf"/><Relationship Id="rId4" Type="http://schemas.openxmlformats.org/officeDocument/2006/relationships/image" Target="../media/image48.emf"/><Relationship Id="rId9" Type="http://schemas.openxmlformats.org/officeDocument/2006/relationships/image" Target="../media/image5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gur.com/gallery/FBQqrxw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69.emf"/><Relationship Id="rId18" Type="http://schemas.openxmlformats.org/officeDocument/2006/relationships/image" Target="../media/image74.emf"/><Relationship Id="rId3" Type="http://schemas.openxmlformats.org/officeDocument/2006/relationships/image" Target="../media/image46.png"/><Relationship Id="rId21" Type="http://schemas.openxmlformats.org/officeDocument/2006/relationships/image" Target="../media/image77.png"/><Relationship Id="rId7" Type="http://schemas.openxmlformats.org/officeDocument/2006/relationships/image" Target="../media/image65.emf"/><Relationship Id="rId12" Type="http://schemas.openxmlformats.org/officeDocument/2006/relationships/image" Target="../media/image68.emf"/><Relationship Id="rId17" Type="http://schemas.openxmlformats.org/officeDocument/2006/relationships/image" Target="../media/image7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2.emf"/><Relationship Id="rId20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microsoft.com/office/2007/relationships/hdphoto" Target="../media/hdphoto3.wdp"/><Relationship Id="rId5" Type="http://schemas.openxmlformats.org/officeDocument/2006/relationships/image" Target="../media/image63.emf"/><Relationship Id="rId15" Type="http://schemas.openxmlformats.org/officeDocument/2006/relationships/image" Target="../media/image71.emf"/><Relationship Id="rId23" Type="http://schemas.openxmlformats.org/officeDocument/2006/relationships/image" Target="../media/image79.emf"/><Relationship Id="rId10" Type="http://schemas.openxmlformats.org/officeDocument/2006/relationships/image" Target="../media/image53.png"/><Relationship Id="rId19" Type="http://schemas.openxmlformats.org/officeDocument/2006/relationships/image" Target="../media/image75.emf"/><Relationship Id="rId4" Type="http://schemas.openxmlformats.org/officeDocument/2006/relationships/image" Target="../media/image62.emf"/><Relationship Id="rId9" Type="http://schemas.openxmlformats.org/officeDocument/2006/relationships/image" Target="../media/image67.emf"/><Relationship Id="rId14" Type="http://schemas.openxmlformats.org/officeDocument/2006/relationships/image" Target="../media/image70.emf"/><Relationship Id="rId22" Type="http://schemas.openxmlformats.org/officeDocument/2006/relationships/image" Target="../media/image7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ur.com/gallery/FBQqrxw" TargetMode="External"/><Relationship Id="rId4" Type="http://schemas.openxmlformats.org/officeDocument/2006/relationships/hyperlink" Target="https://jalammar.github.io/illustrated-transformer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421935/what-exactly-are-keys-queries-and-values-in-attention-mechanism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method/layer-normalization" TargetMode="External"/><Relationship Id="rId4" Type="http://schemas.openxmlformats.org/officeDocument/2006/relationships/image" Target="../media/image8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47.png"/><Relationship Id="rId7" Type="http://schemas.openxmlformats.org/officeDocument/2006/relationships/image" Target="../media/image85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48.emf"/><Relationship Id="rId4" Type="http://schemas.microsoft.com/office/2007/relationships/hdphoto" Target="../media/hdphoto2.wdp"/><Relationship Id="rId9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4.png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emf"/><Relationship Id="rId5" Type="http://schemas.openxmlformats.org/officeDocument/2006/relationships/image" Target="../media/image6.jpe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7.emf"/><Relationship Id="rId7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hkproj/transformer-from-scratch-no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Transformers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79020" y="460586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B51477FE-3FE6-B4DF-4690-BED119B75115}"/>
              </a:ext>
            </a:extLst>
          </p:cNvPr>
          <p:cNvSpPr/>
          <p:nvPr/>
        </p:nvSpPr>
        <p:spPr>
          <a:xfrm>
            <a:off x="3098798" y="460586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108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(PE)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3F0043-C7E2-D6A9-ABBC-F7416D32B01E}"/>
              </a:ext>
            </a:extLst>
          </p:cNvPr>
          <p:cNvSpPr txBox="1"/>
          <p:nvPr/>
        </p:nvSpPr>
        <p:spPr>
          <a:xfrm>
            <a:off x="1513312" y="999653"/>
            <a:ext cx="600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YOUR        CAT            IS             A         LOVELY        CAT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C672F-6B85-E853-22CC-923ED78B8E80}"/>
              </a:ext>
            </a:extLst>
          </p:cNvPr>
          <p:cNvGrpSpPr/>
          <p:nvPr/>
        </p:nvGrpSpPr>
        <p:grpSpPr>
          <a:xfrm rot="5400000">
            <a:off x="3972332" y="-1060161"/>
            <a:ext cx="1153135" cy="5885974"/>
            <a:chOff x="1707242" y="2547840"/>
            <a:chExt cx="700313" cy="2293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425699-C848-433A-CA40-91364077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242" y="2547840"/>
              <a:ext cx="688340" cy="2270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B146C7-6CD5-A8E1-ACF6-E80A591F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242" y="2962449"/>
              <a:ext cx="688340" cy="227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34855B-3C78-8BEA-711A-FACC8B009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9215" y="3375288"/>
              <a:ext cx="688340" cy="2270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EA6012-A16D-F880-43C2-71E54013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9215" y="3785386"/>
              <a:ext cx="688340" cy="22700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95FD6F-F8EB-880E-28A5-77607E896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223" y="4204501"/>
              <a:ext cx="688340" cy="2270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6EC5A0-8CBA-9A82-8B3F-23B6A72C5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223" y="4614599"/>
              <a:ext cx="688340" cy="2270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745DFC9-7EB1-1A0E-38C5-89B47BE89242}"/>
              </a:ext>
            </a:extLst>
          </p:cNvPr>
          <p:cNvGrpSpPr/>
          <p:nvPr/>
        </p:nvGrpSpPr>
        <p:grpSpPr>
          <a:xfrm>
            <a:off x="1142133" y="2193740"/>
            <a:ext cx="6317247" cy="994637"/>
            <a:chOff x="1142133" y="2193740"/>
            <a:chExt cx="6317247" cy="9946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E646051-9BCF-3AAF-4929-7B3E7E90AE10}"/>
                </a:ext>
              </a:extLst>
            </p:cNvPr>
            <p:cNvGrpSpPr/>
            <p:nvPr/>
          </p:nvGrpSpPr>
          <p:grpSpPr>
            <a:xfrm>
              <a:off x="1142133" y="2206091"/>
              <a:ext cx="1013719" cy="982286"/>
              <a:chOff x="1142133" y="2096363"/>
              <a:chExt cx="1013719" cy="98228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F71E202-1667-99B6-5A2C-2D042B2FD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7505AFE-AAB4-A450-254E-9428FD5AA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1D59C49-EB5B-5CFD-3E52-DBD739CE3FE6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C2DBD9-DC8A-C60A-99C3-A12E4501B986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B097C9-82C3-A94C-7BB0-7293D4DEC5B3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3D92472-8212-B4BC-173D-D6CD64BBB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8D89D05-A0F9-1BE3-DBC6-9D5DD1E6B369}"/>
                </a:ext>
              </a:extLst>
            </p:cNvPr>
            <p:cNvGrpSpPr/>
            <p:nvPr/>
          </p:nvGrpSpPr>
          <p:grpSpPr>
            <a:xfrm>
              <a:off x="2197950" y="2202443"/>
              <a:ext cx="1013719" cy="982286"/>
              <a:chOff x="1142133" y="2096363"/>
              <a:chExt cx="1013719" cy="98228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93FF7E5-008B-E860-CEEF-2F6F83B42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5A80BDB-3766-E436-4817-897027416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523CB7-951D-4984-E861-511AEF9AE8DA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A6183F0-C61F-794E-BDA1-323E565DB2A2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DB480C-98EA-6B81-512D-26828D8CFAC3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839BC98-D6C3-03E5-B3CB-421AC2673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828B9A7-B454-A681-4809-0828671843B5}"/>
                </a:ext>
              </a:extLst>
            </p:cNvPr>
            <p:cNvGrpSpPr/>
            <p:nvPr/>
          </p:nvGrpSpPr>
          <p:grpSpPr>
            <a:xfrm>
              <a:off x="3268405" y="2206091"/>
              <a:ext cx="1013719" cy="982286"/>
              <a:chOff x="1142133" y="2096363"/>
              <a:chExt cx="1013719" cy="982286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1746C05-1E2B-EC91-06D5-C52F11A49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1A8D298C-DDEE-5F61-2054-4D47CE0E4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4B02B14-21DC-1029-D058-7BFBAA63B5CA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6F4CE2-5944-07CE-51CD-8C900CC5D3DC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E78BA27-5B4D-FB55-8D41-1FEC2615D061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CB4952F-EF78-10E0-0646-E6373F5A3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B9C729F-CA1D-FA72-5193-E3220992AF17}"/>
                </a:ext>
              </a:extLst>
            </p:cNvPr>
            <p:cNvGrpSpPr/>
            <p:nvPr/>
          </p:nvGrpSpPr>
          <p:grpSpPr>
            <a:xfrm>
              <a:off x="4324222" y="2202443"/>
              <a:ext cx="1013719" cy="982286"/>
              <a:chOff x="1142133" y="2096363"/>
              <a:chExt cx="1013719" cy="982286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6409DF60-5C7D-FD04-A208-F1F4109D0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89F0DCA-85D4-3D88-EE3C-F90F68BB9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9C2C688-2548-6957-18EB-A794BC5CE8AB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4C060D-00C7-8E89-6623-8F9BB924DF4E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534FC4F-C8F8-BF56-1B7D-8B5892F1893E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172BFD4-341B-BAF6-14EA-C6FA637EF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950754-D066-BDA1-DE0B-9273F5DCD460}"/>
                </a:ext>
              </a:extLst>
            </p:cNvPr>
            <p:cNvGrpSpPr/>
            <p:nvPr/>
          </p:nvGrpSpPr>
          <p:grpSpPr>
            <a:xfrm>
              <a:off x="5389844" y="2197388"/>
              <a:ext cx="1013719" cy="982286"/>
              <a:chOff x="1142133" y="2096363"/>
              <a:chExt cx="1013719" cy="982286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3C28A8E-3E2C-0486-48DB-D79AC617E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C8C2212-AA34-A4B0-EE6E-318EB948C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3F16383-7FBF-9816-B025-EE2F83635676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1BF781-6723-4F09-3DC7-A549EB11A0B0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3B3542A-D508-12A7-9F66-CEFDF1C5E96C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D893A1D-EAA6-C024-DBEF-D9A75F80C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FDDF9C2-EA2E-380A-E3D2-AC7C0EEE4021}"/>
                </a:ext>
              </a:extLst>
            </p:cNvPr>
            <p:cNvGrpSpPr/>
            <p:nvPr/>
          </p:nvGrpSpPr>
          <p:grpSpPr>
            <a:xfrm>
              <a:off x="6445661" y="2193740"/>
              <a:ext cx="1013719" cy="982286"/>
              <a:chOff x="1142133" y="2096363"/>
              <a:chExt cx="1013719" cy="982286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26F966D-EFD9-CBC7-D0AA-51EF9F15A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CAF9FEA3-866D-FD12-7273-49EAA8EF55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E3F2E9F-4379-DF01-2BB7-E5B60B75363F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1E8450-C74F-3E62-A640-8489A6E88DDF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4CF079C-D0DF-5978-F88E-3AE1B18EC669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F8C1BA1A-18F2-6C13-F971-2024D5F3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2D5BB9D6-432B-E974-DF28-FCB7067F6E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959" b="13959"/>
          <a:stretch/>
        </p:blipFill>
        <p:spPr>
          <a:xfrm>
            <a:off x="1289349" y="3179099"/>
            <a:ext cx="6479178" cy="289675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BAC300D-CF36-072D-E535-CEC4929DD8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t="14051" b="14051"/>
          <a:stretch/>
        </p:blipFill>
        <p:spPr>
          <a:xfrm>
            <a:off x="1295445" y="3185195"/>
            <a:ext cx="6479178" cy="28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C1FD6-D3B2-2C1C-589C-0E928C316469}"/>
              </a:ext>
            </a:extLst>
          </p:cNvPr>
          <p:cNvSpPr txBox="1"/>
          <p:nvPr/>
        </p:nvSpPr>
        <p:spPr>
          <a:xfrm>
            <a:off x="4328421" y="1248006"/>
            <a:ext cx="4732482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Each token has information about the position in the sentence.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Tokens that are close to each other should be close in the embedding’s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Tokens that are distant/different should be distant in the embedding’s space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C6B441F-FC4F-4DD2-1EE6-F534DA6FCDFC}"/>
              </a:ext>
            </a:extLst>
          </p:cNvPr>
          <p:cNvGrpSpPr/>
          <p:nvPr/>
        </p:nvGrpSpPr>
        <p:grpSpPr>
          <a:xfrm>
            <a:off x="0" y="1453154"/>
            <a:ext cx="4063579" cy="2803112"/>
            <a:chOff x="5043762" y="1562882"/>
            <a:chExt cx="4063579" cy="28031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C82F4D-FAD1-F230-1983-1695609D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6443670" y="2187694"/>
              <a:ext cx="1133420" cy="582515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7F332F-B86C-7BBD-7DAF-D24FAF123299}"/>
                </a:ext>
              </a:extLst>
            </p:cNvPr>
            <p:cNvGrpSpPr/>
            <p:nvPr/>
          </p:nvGrpSpPr>
          <p:grpSpPr>
            <a:xfrm>
              <a:off x="6556418" y="2878611"/>
              <a:ext cx="712645" cy="902608"/>
              <a:chOff x="1443207" y="2176041"/>
              <a:chExt cx="712645" cy="902608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BF9CF16F-300E-D721-023A-C157FBACEF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1E957E7-E3F7-3B66-72C1-CEE285866D2B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B6F0639-A265-AE8D-9507-C7E5829C905D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B46E84F-CD22-A8CD-E691-2AD2C8C71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C51B57-EB7D-E1F5-2FD7-817302BCA0D7}"/>
                </a:ext>
              </a:extLst>
            </p:cNvPr>
            <p:cNvSpPr txBox="1"/>
            <p:nvPr/>
          </p:nvSpPr>
          <p:spPr>
            <a:xfrm>
              <a:off x="7070836" y="1562882"/>
              <a:ext cx="79047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TOKEN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7C8E6D7-2A94-1E4B-FE70-37FBD5D4BA5C}"/>
                </a:ext>
              </a:extLst>
            </p:cNvPr>
            <p:cNvSpPr txBox="1"/>
            <p:nvPr/>
          </p:nvSpPr>
          <p:spPr>
            <a:xfrm>
              <a:off x="7297172" y="2506174"/>
              <a:ext cx="124906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ORIGINAL</a:t>
              </a:r>
            </a:p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F25E02A-4B3C-3BCF-2A24-33422313C970}"/>
                </a:ext>
              </a:extLst>
            </p:cNvPr>
            <p:cNvSpPr txBox="1"/>
            <p:nvPr/>
          </p:nvSpPr>
          <p:spPr>
            <a:xfrm>
              <a:off x="7858281" y="3781219"/>
              <a:ext cx="124906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NEW</a:t>
              </a:r>
            </a:p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0D4D4B5-1952-5A2E-36EF-CF0CECBEDE93}"/>
                </a:ext>
              </a:extLst>
            </p:cNvPr>
            <p:cNvSpPr txBox="1"/>
            <p:nvPr/>
          </p:nvSpPr>
          <p:spPr>
            <a:xfrm>
              <a:off x="5043762" y="2940222"/>
              <a:ext cx="12650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POSITIONAL</a:t>
              </a:r>
            </a:p>
            <a:p>
              <a:pPr algn="r"/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ENCODING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57CE4A1-3181-0B06-FFB8-B883B9170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5550" y="3095244"/>
              <a:ext cx="190500" cy="22860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34FC073-0967-0F11-6F97-ED10F3F9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4" y="1688592"/>
              <a:ext cx="165100" cy="15240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AC378021-85A1-546C-C540-AED244D4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1934" y="2719070"/>
              <a:ext cx="190500" cy="13970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91E17AF9-3D6A-81E0-6FB7-DFA7FC39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8722" y="3895786"/>
              <a:ext cx="1409700" cy="2794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CB3148B-4133-39FB-53A6-1A7145D5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9418" y="2331974"/>
              <a:ext cx="165100" cy="29210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FEC1408-F58F-9E69-71EE-27D951720B02}"/>
              </a:ext>
            </a:extLst>
          </p:cNvPr>
          <p:cNvGrpSpPr/>
          <p:nvPr/>
        </p:nvGrpSpPr>
        <p:grpSpPr>
          <a:xfrm>
            <a:off x="866140" y="5571386"/>
            <a:ext cx="7072590" cy="369332"/>
            <a:chOff x="866140" y="5571386"/>
            <a:chExt cx="7072590" cy="369332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9723CC7-7326-82F6-7466-CEEE6A71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6140" y="5578927"/>
              <a:ext cx="3022600" cy="3302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556D71C-57E4-2F94-5DC4-5BA3D3B8472E}"/>
                </a:ext>
              </a:extLst>
            </p:cNvPr>
            <p:cNvSpPr txBox="1"/>
            <p:nvPr/>
          </p:nvSpPr>
          <p:spPr>
            <a:xfrm>
              <a:off x="4076146" y="5571386"/>
              <a:ext cx="3732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Trebuchet MS" panose="020B0703020202090204" pitchFamily="34" charset="0"/>
                </a:rPr>
                <a:t> </a:t>
              </a:r>
              <a:r>
                <a:rPr lang="en-US" dirty="0">
                  <a:latin typeface="Trebuchet MS" panose="020B0703020202090204" pitchFamily="34" charset="0"/>
                </a:rPr>
                <a:t>if                       for tokens </a:t>
              </a:r>
              <a:endParaRPr lang="es-ES_tradnl" dirty="0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37FFAE3-11CC-A99D-A3B2-5071FBB6C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14317" y="5609994"/>
              <a:ext cx="685800" cy="2921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8512F71-C99C-2EB6-D49A-EC114DEF5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78330" y="5609994"/>
              <a:ext cx="660400" cy="29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49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19C5B6-4620-1CDA-523B-AF7D38BD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7" y="1742178"/>
            <a:ext cx="3505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C0656-E9AE-F55A-D1DD-715E3314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7" y="3429000"/>
            <a:ext cx="40386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5B78A-0837-9D5F-BAA3-2F7A660479A5}"/>
              </a:ext>
            </a:extLst>
          </p:cNvPr>
          <p:cNvSpPr txBox="1"/>
          <p:nvPr/>
        </p:nvSpPr>
        <p:spPr>
          <a:xfrm>
            <a:off x="347471" y="136629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even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ABC0-FB6F-AFBF-AEB8-46D8DE34EAB2}"/>
              </a:ext>
            </a:extLst>
          </p:cNvPr>
          <p:cNvSpPr txBox="1"/>
          <p:nvPr/>
        </p:nvSpPr>
        <p:spPr>
          <a:xfrm>
            <a:off x="347471" y="299863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odd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847A0-EF40-1DAA-5C0D-51FA14CE7DEF}"/>
              </a:ext>
            </a:extLst>
          </p:cNvPr>
          <p:cNvSpPr txBox="1"/>
          <p:nvPr/>
        </p:nvSpPr>
        <p:spPr>
          <a:xfrm>
            <a:off x="347471" y="4887145"/>
            <a:ext cx="3974165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: element index of the embedding 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rebuchet MS" panose="020B0703020202090204" pitchFamily="34" charset="0"/>
              </a:rPr>
              <a:t>: token position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rebuchet MS" panose="020B0703020202090204" pitchFamily="34" charset="0"/>
              </a:rPr>
              <a:t>: embedding size (512 for example)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7E30BB-D873-B985-C38F-23A78D37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06" y="1148580"/>
            <a:ext cx="3314700" cy="171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5076D2-F7AC-1BCD-26B1-50A48135C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906" y="2806072"/>
            <a:ext cx="3302000" cy="168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1BA9C7-4DF8-EB89-8D08-97724AC25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905" y="3543300"/>
            <a:ext cx="330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6312D-00F4-E388-DA25-AC61787E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" y="1248006"/>
            <a:ext cx="5397500" cy="506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B3C5E-4E4B-4ECB-B401-49B5A227CA21}"/>
              </a:ext>
            </a:extLst>
          </p:cNvPr>
          <p:cNvSpPr txBox="1"/>
          <p:nvPr/>
        </p:nvSpPr>
        <p:spPr>
          <a:xfrm>
            <a:off x="209007" y="6437376"/>
            <a:ext cx="858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Adapted from:</a:t>
            </a:r>
            <a:r>
              <a:rPr lang="en-US" sz="1000">
                <a:latin typeface="Trebuchet MS" panose="020B0703020202090204" pitchFamily="34" charset="0"/>
              </a:rPr>
              <a:t> </a:t>
            </a:r>
            <a:r>
              <a:rPr lang="en-US" sz="1000">
                <a:latin typeface="Trebuchet MS" panose="020B0703020202090204" pitchFamily="34" charset="0"/>
                <a:hlinkClick r:id="rId3"/>
              </a:rPr>
              <a:t>https://datascience.stackexchange.com/questions/51065/what-is-the-positional-encoding-in-the-transformer-model</a:t>
            </a:r>
            <a:r>
              <a:rPr lang="en-US" sz="1000"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1B1D9-E630-9568-E245-EFC4E0BAE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98" y="1179068"/>
            <a:ext cx="1397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19C5B6-4620-1CDA-523B-AF7D38BDC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929" y="708756"/>
            <a:ext cx="3505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C0656-E9AE-F55A-D1DD-715E3314E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929" y="1803213"/>
            <a:ext cx="40386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5B78A-0837-9D5F-BAA3-2F7A660479A5}"/>
              </a:ext>
            </a:extLst>
          </p:cNvPr>
          <p:cNvSpPr txBox="1"/>
          <p:nvPr/>
        </p:nvSpPr>
        <p:spPr>
          <a:xfrm>
            <a:off x="4650093" y="33286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rebuchet MS" panose="020B0703020202090204" pitchFamily="34" charset="0"/>
              </a:rPr>
              <a:t>For i even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ABC0-FB6F-AFBF-AEB8-46D8DE34EAB2}"/>
              </a:ext>
            </a:extLst>
          </p:cNvPr>
          <p:cNvSpPr txBox="1"/>
          <p:nvPr/>
        </p:nvSpPr>
        <p:spPr>
          <a:xfrm>
            <a:off x="4650093" y="137284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odd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65F7C-A32E-BDC5-F5DE-77E76D9EC3ED}"/>
              </a:ext>
            </a:extLst>
          </p:cNvPr>
          <p:cNvSpPr txBox="1"/>
          <p:nvPr/>
        </p:nvSpPr>
        <p:spPr>
          <a:xfrm>
            <a:off x="6096751" y="2535494"/>
            <a:ext cx="2699778" cy="88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rebuchet MS" panose="020B0703020202090204" pitchFamily="34" charset="0"/>
              </a:rPr>
              <a:t>: element index of the embedding 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latin typeface="Trebuchet MS" panose="020B0703020202090204" pitchFamily="34" charset="0"/>
              </a:rPr>
              <a:t>: token position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rebuchet MS" panose="020B0703020202090204" pitchFamily="34" charset="0"/>
              </a:rPr>
              <a:t>: embedding size (512 for example)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BAA423-C774-F838-7356-7805DBB6B79A}"/>
              </a:ext>
            </a:extLst>
          </p:cNvPr>
          <p:cNvSpPr/>
          <p:nvPr/>
        </p:nvSpPr>
        <p:spPr>
          <a:xfrm>
            <a:off x="19594" y="4538996"/>
            <a:ext cx="681597" cy="1655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0E7D46-2F75-0DAF-AC12-21AD4AFAEE04}"/>
              </a:ext>
            </a:extLst>
          </p:cNvPr>
          <p:cNvSpPr/>
          <p:nvPr/>
        </p:nvSpPr>
        <p:spPr>
          <a:xfrm>
            <a:off x="4721353" y="4754073"/>
            <a:ext cx="681597" cy="1655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AFB289F-B06D-205F-2EA2-2875D8DC1860}"/>
              </a:ext>
            </a:extLst>
          </p:cNvPr>
          <p:cNvSpPr/>
          <p:nvPr/>
        </p:nvSpPr>
        <p:spPr>
          <a:xfrm>
            <a:off x="5201686" y="4882896"/>
            <a:ext cx="201264" cy="143241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6F46CFE-AF68-04AB-E66F-CE1F7BB094E3}"/>
              </a:ext>
            </a:extLst>
          </p:cNvPr>
          <p:cNvSpPr txBox="1">
            <a:spLocks/>
          </p:cNvSpPr>
          <p:nvPr/>
        </p:nvSpPr>
        <p:spPr bwMode="auto">
          <a:xfrm>
            <a:off x="5588688" y="5010732"/>
            <a:ext cx="284208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ker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2400" kern="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F688A-7B0E-354D-9841-D0958677B08A}"/>
              </a:ext>
            </a:extLst>
          </p:cNvPr>
          <p:cNvSpPr/>
          <p:nvPr/>
        </p:nvSpPr>
        <p:spPr>
          <a:xfrm>
            <a:off x="445158" y="1584658"/>
            <a:ext cx="681597" cy="599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16DE65-36F7-9395-A346-CBAB05EFC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928" y="4223274"/>
            <a:ext cx="254000" cy="304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1065A7-D4B1-56D1-77D8-9D6A13CB7F33}"/>
              </a:ext>
            </a:extLst>
          </p:cNvPr>
          <p:cNvSpPr txBox="1"/>
          <p:nvPr/>
        </p:nvSpPr>
        <p:spPr>
          <a:xfrm>
            <a:off x="1058081" y="4585944"/>
            <a:ext cx="4475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PE</a:t>
            </a:r>
            <a:r>
              <a:rPr lang="es-ES_tradnl" sz="1200" baseline="-250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D3E04-0A1B-5DF4-60FC-8C41A870D563}"/>
              </a:ext>
            </a:extLst>
          </p:cNvPr>
          <p:cNvSpPr txBox="1"/>
          <p:nvPr/>
        </p:nvSpPr>
        <p:spPr>
          <a:xfrm>
            <a:off x="3953682" y="4587732"/>
            <a:ext cx="4475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PE</a:t>
            </a:r>
            <a:r>
              <a:rPr lang="es-ES_tradnl" sz="1200" baseline="-25000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936BE6-26A7-DE87-F673-86764779AD03}"/>
              </a:ext>
            </a:extLst>
          </p:cNvPr>
          <p:cNvSpPr/>
          <p:nvPr/>
        </p:nvSpPr>
        <p:spPr>
          <a:xfrm>
            <a:off x="1969116" y="1142623"/>
            <a:ext cx="1849849" cy="599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0378386-1013-D218-68E8-B54A95131806}"/>
              </a:ext>
            </a:extLst>
          </p:cNvPr>
          <p:cNvSpPr/>
          <p:nvPr/>
        </p:nvSpPr>
        <p:spPr>
          <a:xfrm>
            <a:off x="4527881" y="220320"/>
            <a:ext cx="4263464" cy="1088721"/>
          </a:xfrm>
          <a:prstGeom prst="roundRect">
            <a:avLst>
              <a:gd name="adj" fmla="val 6848"/>
            </a:avLst>
          </a:prstGeom>
          <a:noFill/>
          <a:ln w="28575">
            <a:solidFill>
              <a:srgbClr val="FE85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121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66046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31765305-96BD-B742-5E56-D5E2588D89A1}"/>
              </a:ext>
            </a:extLst>
          </p:cNvPr>
          <p:cNvSpPr/>
          <p:nvPr/>
        </p:nvSpPr>
        <p:spPr>
          <a:xfrm>
            <a:off x="2500490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56B25501-E00A-524A-3C38-112FC575585B}"/>
              </a:ext>
            </a:extLst>
          </p:cNvPr>
          <p:cNvSpPr/>
          <p:nvPr/>
        </p:nvSpPr>
        <p:spPr>
          <a:xfrm>
            <a:off x="2500490" y="348488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33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0D0C87-7A39-62CB-A141-03E9645E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45" y="3093272"/>
            <a:ext cx="66802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F4AB9-012A-C432-89A6-90B1F9A79035}"/>
              </a:ext>
            </a:extLst>
          </p:cNvPr>
          <p:cNvSpPr txBox="1"/>
          <p:nvPr/>
        </p:nvSpPr>
        <p:spPr>
          <a:xfrm>
            <a:off x="929919" y="2378312"/>
            <a:ext cx="8003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Tokens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4E5B0-F61A-3FD9-938D-7D9C707C6474}"/>
              </a:ext>
            </a:extLst>
          </p:cNvPr>
          <p:cNvSpPr txBox="1"/>
          <p:nvPr/>
        </p:nvSpPr>
        <p:spPr>
          <a:xfrm>
            <a:off x="4115985" y="2378312"/>
            <a:ext cx="187275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Token </a:t>
            </a:r>
            <a:r>
              <a:rPr lang="es-ES_tradnl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EB70A2D-222F-AB8A-C53E-BF9461FDA4E2}"/>
              </a:ext>
            </a:extLst>
          </p:cNvPr>
          <p:cNvSpPr/>
          <p:nvPr/>
        </p:nvSpPr>
        <p:spPr>
          <a:xfrm rot="16200000">
            <a:off x="1200861" y="2524050"/>
            <a:ext cx="238666" cy="629938"/>
          </a:xfrm>
          <a:prstGeom prst="rightBrace">
            <a:avLst/>
          </a:prstGeom>
          <a:ln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21AA6256-45D4-3B12-20BE-2553D74D7F3A}"/>
              </a:ext>
            </a:extLst>
          </p:cNvPr>
          <p:cNvSpPr/>
          <p:nvPr/>
        </p:nvSpPr>
        <p:spPr>
          <a:xfrm rot="16200000">
            <a:off x="4957703" y="367319"/>
            <a:ext cx="238666" cy="4937760"/>
          </a:xfrm>
          <a:prstGeom prst="rightBrace">
            <a:avLst/>
          </a:prstGeom>
          <a:ln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FE3B147-363D-1171-1716-422C2A9E8741}"/>
              </a:ext>
            </a:extLst>
          </p:cNvPr>
          <p:cNvSpPr/>
          <p:nvPr/>
        </p:nvSpPr>
        <p:spPr>
          <a:xfrm>
            <a:off x="4927001" y="4485938"/>
            <a:ext cx="268941" cy="344244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28" y="4927448"/>
            <a:ext cx="1827056" cy="10255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30C3FB-6BBF-ADAF-AF45-873377C555BD}"/>
              </a:ext>
            </a:extLst>
          </p:cNvPr>
          <p:cNvSpPr txBox="1"/>
          <p:nvPr/>
        </p:nvSpPr>
        <p:spPr>
          <a:xfrm>
            <a:off x="209006" y="1063460"/>
            <a:ext cx="5365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It allows the model to relate tokens to each other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For 6 tokens with embeddings of 512 elements: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3FA706-5709-5424-A692-27720A3E14DA}"/>
              </a:ext>
            </a:extLst>
          </p:cNvPr>
          <p:cNvSpPr txBox="1"/>
          <p:nvPr/>
        </p:nvSpPr>
        <p:spPr>
          <a:xfrm>
            <a:off x="6157059" y="5368269"/>
            <a:ext cx="216597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Matrix of embeddings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 x 512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9F888-0AE3-BA8E-AAAE-ACB9821FF39A}"/>
              </a:ext>
            </a:extLst>
          </p:cNvPr>
          <p:cNvSpPr txBox="1"/>
          <p:nvPr/>
        </p:nvSpPr>
        <p:spPr>
          <a:xfrm>
            <a:off x="6780628" y="4335738"/>
            <a:ext cx="7168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</a:p>
        </p:txBody>
      </p:sp>
    </p:spTree>
    <p:extLst>
      <p:ext uri="{BB962C8B-B14F-4D97-AF65-F5344CB8AC3E}">
        <p14:creationId xmlns:p14="http://schemas.microsoft.com/office/powerpoint/2010/main" val="55162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0F148-F3B2-E8B5-9005-F4D7DD59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14" y="194758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8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460845" y="199373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2390135"/>
            <a:ext cx="304800" cy="127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696B9AD-A4EF-113A-ACB2-5220B7213756}"/>
              </a:ext>
            </a:extLst>
          </p:cNvPr>
          <p:cNvGrpSpPr/>
          <p:nvPr/>
        </p:nvGrpSpPr>
        <p:grpSpPr>
          <a:xfrm>
            <a:off x="821464" y="1897010"/>
            <a:ext cx="2327259" cy="292100"/>
            <a:chOff x="821464" y="2232290"/>
            <a:chExt cx="2327259" cy="2921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1FD1185-06DE-CFF8-B976-A54B727D5C5A}"/>
                </a:ext>
              </a:extLst>
            </p:cNvPr>
            <p:cNvSpPr/>
            <p:nvPr/>
          </p:nvSpPr>
          <p:spPr>
            <a:xfrm>
              <a:off x="1321667" y="2279243"/>
              <a:ext cx="1827056" cy="198195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17B0D8-8B3E-7B18-B5BD-6C2B22E2E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464" y="2232290"/>
              <a:ext cx="381000" cy="2921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C0102F-2964-A4FE-1F0D-A3E9D3BAEA37}"/>
              </a:ext>
            </a:extLst>
          </p:cNvPr>
          <p:cNvGrpSpPr/>
          <p:nvPr/>
        </p:nvGrpSpPr>
        <p:grpSpPr>
          <a:xfrm>
            <a:off x="3500020" y="540295"/>
            <a:ext cx="444500" cy="2438785"/>
            <a:chOff x="3500020" y="540295"/>
            <a:chExt cx="444500" cy="2438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2B79B22-ADC9-91A2-38A4-A6977F6E02B3}"/>
                </a:ext>
              </a:extLst>
            </p:cNvPr>
            <p:cNvSpPr/>
            <p:nvPr/>
          </p:nvSpPr>
          <p:spPr>
            <a:xfrm rot="5400000">
              <a:off x="2792150" y="1966454"/>
              <a:ext cx="1827056" cy="198195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BB5E73-4103-2C14-FCBA-55A4490E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00020" y="540295"/>
              <a:ext cx="444500" cy="533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103E4B-2045-8107-503A-C1D7B6A0C9AD}"/>
              </a:ext>
            </a:extLst>
          </p:cNvPr>
          <p:cNvGrpSpPr/>
          <p:nvPr/>
        </p:nvGrpSpPr>
        <p:grpSpPr>
          <a:xfrm>
            <a:off x="5370046" y="2000721"/>
            <a:ext cx="889000" cy="1559555"/>
            <a:chOff x="5370046" y="3067521"/>
            <a:chExt cx="889000" cy="155955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5370131-7302-B3E8-548A-7030B9E71C50}"/>
                </a:ext>
              </a:extLst>
            </p:cNvPr>
            <p:cNvSpPr/>
            <p:nvPr/>
          </p:nvSpPr>
          <p:spPr>
            <a:xfrm rot="5400000">
              <a:off x="5728029" y="3033744"/>
              <a:ext cx="179540" cy="247094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499F71-4DDB-C314-6594-C56721B51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0046" y="4093676"/>
              <a:ext cx="889000" cy="53340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61774B-99BC-9487-8115-159957DD83BD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5817799" y="3247061"/>
              <a:ext cx="0" cy="9304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79FF2D-EA93-B663-6EF3-5C82D5570C3E}"/>
              </a:ext>
            </a:extLst>
          </p:cNvPr>
          <p:cNvSpPr txBox="1"/>
          <p:nvPr/>
        </p:nvSpPr>
        <p:spPr>
          <a:xfrm>
            <a:off x="6224939" y="4324610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SCORE: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It measures how similar the embeddings are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B11E8-1FAF-E673-B2C1-A03B1E58D61B}"/>
              </a:ext>
            </a:extLst>
          </p:cNvPr>
          <p:cNvSpPr txBox="1"/>
          <p:nvPr/>
        </p:nvSpPr>
        <p:spPr>
          <a:xfrm>
            <a:off x="6231151" y="4868729"/>
            <a:ext cx="2487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rebuchet MS" panose="020B0703020202090204" pitchFamily="34" charset="0"/>
              </a:rPr>
              <a:t>HIGH → similar</a:t>
            </a:r>
          </a:p>
          <a:p>
            <a:r>
              <a:rPr lang="en-US" dirty="0">
                <a:solidFill>
                  <a:srgbClr val="FF0000"/>
                </a:solidFill>
                <a:latin typeface="Trebuchet MS" panose="020B0703020202090204" pitchFamily="34" charset="0"/>
              </a:rPr>
              <a:t>LOW  → different</a:t>
            </a:r>
          </a:p>
          <a:p>
            <a:endParaRPr lang="en-US" sz="1400" dirty="0">
              <a:latin typeface="Trebuchet MS" panose="020B070302020209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99FF6-520C-D322-9405-226B9D2F14A7}"/>
              </a:ext>
            </a:extLst>
          </p:cNvPr>
          <p:cNvSpPr txBox="1"/>
          <p:nvPr/>
        </p:nvSpPr>
        <p:spPr>
          <a:xfrm>
            <a:off x="6224939" y="3909433"/>
            <a:ext cx="248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9300"/>
                </a:solidFill>
                <a:latin typeface="Trebuchet MS" panose="020B0703020202090204" pitchFamily="34" charset="0"/>
              </a:rPr>
              <a:t>REMEMBER!</a:t>
            </a:r>
            <a:endParaRPr lang="en-US" sz="1400" dirty="0">
              <a:solidFill>
                <a:srgbClr val="FF9300"/>
              </a:solidFill>
              <a:latin typeface="Trebuchet MS" panose="020B070302020209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643C7-6F80-9C03-B927-4FD1768562C8}"/>
              </a:ext>
            </a:extLst>
          </p:cNvPr>
          <p:cNvSpPr txBox="1"/>
          <p:nvPr/>
        </p:nvSpPr>
        <p:spPr>
          <a:xfrm>
            <a:off x="872126" y="4200296"/>
            <a:ext cx="415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Element (</a:t>
            </a:r>
            <a:r>
              <a:rPr lang="en-US" sz="2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i,j</a:t>
            </a:r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) means how similar is the embedding of token </a:t>
            </a:r>
            <a:r>
              <a:rPr lang="en-US" sz="2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</a:t>
            </a:r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 with the  embedding of token j</a:t>
            </a:r>
            <a:endParaRPr lang="en-US" sz="2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709D5-58E1-D7BA-FC94-25F1D98AF162}"/>
              </a:ext>
            </a:extLst>
          </p:cNvPr>
          <p:cNvSpPr txBox="1"/>
          <p:nvPr/>
        </p:nvSpPr>
        <p:spPr>
          <a:xfrm>
            <a:off x="3914461" y="30087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2CE46-3989-3C35-B5E1-D10C1CF0AA64}"/>
              </a:ext>
            </a:extLst>
          </p:cNvPr>
          <p:cNvSpPr txBox="1"/>
          <p:nvPr/>
        </p:nvSpPr>
        <p:spPr>
          <a:xfrm>
            <a:off x="2549675" y="30268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8154E-CDD3-EAE5-FA69-3286ABBCF4F6}"/>
              </a:ext>
            </a:extLst>
          </p:cNvPr>
          <p:cNvSpPr txBox="1"/>
          <p:nvPr/>
        </p:nvSpPr>
        <p:spPr>
          <a:xfrm>
            <a:off x="6438431" y="3019608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</p:spTree>
    <p:extLst>
      <p:ext uri="{BB962C8B-B14F-4D97-AF65-F5344CB8AC3E}">
        <p14:creationId xmlns:p14="http://schemas.microsoft.com/office/powerpoint/2010/main" val="2512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54" y="-382734"/>
            <a:ext cx="12225867" cy="72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AA75B-6366-5C87-440F-7BFBFBB786C6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EC2EBA-831F-C29B-14C8-639C27B24A73}"/>
              </a:ext>
            </a:extLst>
          </p:cNvPr>
          <p:cNvSpPr/>
          <p:nvPr/>
        </p:nvSpPr>
        <p:spPr>
          <a:xfrm>
            <a:off x="8249194" y="1423851"/>
            <a:ext cx="174147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5480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E8D07-72D9-A399-D1C2-931F97821A1E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4195CC-8421-2DCE-E471-1DEC385E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291026" y="272525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455B11-9BB4-3810-BEEC-F7444E16231D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3F3ED-E602-99BE-673B-0CDFA0D273CA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923D1777-8F5A-72B3-1858-E5F35E2C7958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821C843-BC6E-4B2D-0930-CF7763A15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433" y="2619255"/>
            <a:ext cx="1110341" cy="353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488D19-2B8B-8301-9C4D-7FFC2D0A546A}"/>
              </a:ext>
            </a:extLst>
          </p:cNvPr>
          <p:cNvSpPr txBox="1"/>
          <p:nvPr/>
        </p:nvSpPr>
        <p:spPr>
          <a:xfrm>
            <a:off x="6667911" y="1074573"/>
            <a:ext cx="2487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The sum of each row of the matrix is 1 (like the probabilities).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90817B-7304-1824-0E2D-CD0396542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8489"/>
            <a:ext cx="1827056" cy="10255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245F5-0596-E2C7-EC11-FCA6A01E9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291026" y="2723902"/>
            <a:ext cx="1376885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0.12106 " pathEditMode="relative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E8D07-72D9-A399-D1C2-931F97821A1E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4195CC-8421-2DCE-E471-1DEC385E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291026" y="272525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455B11-9BB4-3810-BEEC-F7444E16231D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3F3ED-E602-99BE-673B-0CDFA0D273CA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923D1777-8F5A-72B3-1858-E5F35E2C7958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D59D770-D193-5304-FCC0-5A3BDE78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9841EC-1000-FAF6-D4B5-C8CEB2432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486364" y="4715300"/>
            <a:ext cx="1376885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2CF01-7301-143C-F91D-F61F469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5FDDC-D32D-0994-425E-CB06A42519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7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E8D07-72D9-A399-D1C2-931F97821A1E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4195CC-8421-2DCE-E471-1DEC385E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291026" y="272525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455B11-9BB4-3810-BEEC-F7444E16231D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3F3ED-E602-99BE-673B-0CDFA0D273CA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923D1777-8F5A-72B3-1858-E5F35E2C7958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D59D770-D193-5304-FCC0-5A3BDE78CC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9841EC-1000-FAF6-D4B5-C8CEB2432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486364" y="4715300"/>
            <a:ext cx="1376885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2CF01-7301-143C-F91D-F61F469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5FDDC-D32D-0994-425E-CB06A42519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9A909-08F1-0900-A8BC-6FB6D996E614}"/>
              </a:ext>
            </a:extLst>
          </p:cNvPr>
          <p:cNvSpPr txBox="1"/>
          <p:nvPr/>
        </p:nvSpPr>
        <p:spPr>
          <a:xfrm>
            <a:off x="3914461" y="30087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FEC39-4EA2-8588-E2AF-8DBB180510EE}"/>
              </a:ext>
            </a:extLst>
          </p:cNvPr>
          <p:cNvSpPr txBox="1"/>
          <p:nvPr/>
        </p:nvSpPr>
        <p:spPr>
          <a:xfrm>
            <a:off x="2549675" y="30268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9918E-F09A-C467-F7E8-48F03EAE8CB2}"/>
              </a:ext>
            </a:extLst>
          </p:cNvPr>
          <p:cNvSpPr txBox="1"/>
          <p:nvPr/>
        </p:nvSpPr>
        <p:spPr>
          <a:xfrm>
            <a:off x="6233160" y="3784717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F2EE5-4711-405A-9C9B-837B02F10DFC}"/>
              </a:ext>
            </a:extLst>
          </p:cNvPr>
          <p:cNvSpPr txBox="1"/>
          <p:nvPr/>
        </p:nvSpPr>
        <p:spPr>
          <a:xfrm>
            <a:off x="5258666" y="571720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9C7F3-0FCE-4D00-5CF1-9FF13A4F9848}"/>
              </a:ext>
            </a:extLst>
          </p:cNvPr>
          <p:cNvSpPr txBox="1"/>
          <p:nvPr/>
        </p:nvSpPr>
        <p:spPr>
          <a:xfrm>
            <a:off x="3404390" y="574089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51563-4514-D463-FE8D-460101E50944}"/>
              </a:ext>
            </a:extLst>
          </p:cNvPr>
          <p:cNvSpPr txBox="1"/>
          <p:nvPr/>
        </p:nvSpPr>
        <p:spPr>
          <a:xfrm>
            <a:off x="7766718" y="5745278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995439-6852-C2DB-A2E4-8A44C1564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745" y="2250828"/>
            <a:ext cx="3429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979FBD-5035-D00C-341A-6FE8FDA8EB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3914" y="2205358"/>
            <a:ext cx="622300" cy="41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64773C-5ECA-7C7D-CFE3-8691ACAF8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1292" y="3089843"/>
            <a:ext cx="241300" cy="33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F99210-0B55-C6F0-DF24-155C98CD9E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5172" y="5062998"/>
            <a:ext cx="241300" cy="33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384EEC-62F9-F94C-CB59-7C6721C9BC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5364" y="5076877"/>
            <a:ext cx="3810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555A6-785F-C718-16F5-96870D615787}"/>
              </a:ext>
            </a:extLst>
          </p:cNvPr>
          <p:cNvSpPr txBox="1"/>
          <p:nvPr/>
        </p:nvSpPr>
        <p:spPr>
          <a:xfrm>
            <a:off x="6284268" y="15679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2A2026-7E35-45EA-A35D-B76012407B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4249" y="5079441"/>
            <a:ext cx="1519402" cy="22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2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22142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8135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E8D07-72D9-A399-D1C2-931F97821A1E}"/>
              </a:ext>
            </a:extLst>
          </p:cNvPr>
          <p:cNvCxnSpPr/>
          <p:nvPr/>
        </p:nvCxnSpPr>
        <p:spPr>
          <a:xfrm>
            <a:off x="1321667" y="35047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4195CC-8421-2DCE-E471-1DEC385E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658048"/>
            <a:ext cx="1041400" cy="469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455B11-9BB4-3810-BEEC-F7444E16231D}"/>
              </a:ext>
            </a:extLst>
          </p:cNvPr>
          <p:cNvGrpSpPr/>
          <p:nvPr/>
        </p:nvGrpSpPr>
        <p:grpSpPr>
          <a:xfrm>
            <a:off x="103117" y="12725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3F3ED-E602-99BE-673B-0CDFA0D273CA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923D1777-8F5A-72B3-1858-E5F35E2C7958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D59D770-D193-5304-FCC0-5A3BDE78CC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3907" y="2908478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2CF01-7301-143C-F91D-F61F469AE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39" y="3357776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5FDDC-D32D-0994-425E-CB06A425192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2115" y="2908478"/>
            <a:ext cx="1827056" cy="10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9A909-08F1-0900-A8BC-6FB6D996E614}"/>
              </a:ext>
            </a:extLst>
          </p:cNvPr>
          <p:cNvSpPr txBox="1"/>
          <p:nvPr/>
        </p:nvSpPr>
        <p:spPr>
          <a:xfrm>
            <a:off x="3914461" y="32754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FEC39-4EA2-8588-E2AF-8DBB180510EE}"/>
              </a:ext>
            </a:extLst>
          </p:cNvPr>
          <p:cNvSpPr txBox="1"/>
          <p:nvPr/>
        </p:nvSpPr>
        <p:spPr>
          <a:xfrm>
            <a:off x="2549675" y="32935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F2EE5-4711-405A-9C9B-837B02F10DFC}"/>
              </a:ext>
            </a:extLst>
          </p:cNvPr>
          <p:cNvSpPr txBox="1"/>
          <p:nvPr/>
        </p:nvSpPr>
        <p:spPr>
          <a:xfrm>
            <a:off x="6018337" y="3910379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51563-4514-D463-FE8D-460101E50944}"/>
              </a:ext>
            </a:extLst>
          </p:cNvPr>
          <p:cNvSpPr txBox="1"/>
          <p:nvPr/>
        </p:nvSpPr>
        <p:spPr>
          <a:xfrm>
            <a:off x="8526389" y="393845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995439-6852-C2DB-A2E4-8A44C1564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745" y="2517528"/>
            <a:ext cx="3429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979FBD-5035-D00C-341A-6FE8FDA8E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3914" y="2472058"/>
            <a:ext cx="6223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384EEC-62F9-F94C-CB59-7C6721C9BC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5035" y="3270055"/>
            <a:ext cx="3810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555A6-785F-C718-16F5-96870D615787}"/>
              </a:ext>
            </a:extLst>
          </p:cNvPr>
          <p:cNvSpPr txBox="1"/>
          <p:nvPr/>
        </p:nvSpPr>
        <p:spPr>
          <a:xfrm>
            <a:off x="6284268" y="1834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2A2026-7E35-45EA-A35D-B76012407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3920" y="3272619"/>
            <a:ext cx="1519402" cy="2296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27E4C1-AEFC-98E9-FC68-6E7296002BB9}"/>
              </a:ext>
            </a:extLst>
          </p:cNvPr>
          <p:cNvSpPr txBox="1"/>
          <p:nvPr/>
        </p:nvSpPr>
        <p:spPr>
          <a:xfrm>
            <a:off x="1571460" y="1693489"/>
            <a:ext cx="13356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F41AB-1F6A-5A6F-443E-C3E33E1DDA46}"/>
              </a:ext>
            </a:extLst>
          </p:cNvPr>
          <p:cNvSpPr txBox="1"/>
          <p:nvPr/>
        </p:nvSpPr>
        <p:spPr>
          <a:xfrm>
            <a:off x="3481399" y="892029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611A2-3F1F-8E8A-0082-CB186AF710AC}"/>
              </a:ext>
            </a:extLst>
          </p:cNvPr>
          <p:cNvSpPr txBox="1"/>
          <p:nvPr/>
        </p:nvSpPr>
        <p:spPr>
          <a:xfrm>
            <a:off x="5105611" y="2331126"/>
            <a:ext cx="11839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VALUES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95C047-F1BE-7247-843D-0927593139E1}"/>
              </a:ext>
            </a:extLst>
          </p:cNvPr>
          <p:cNvSpPr txBox="1"/>
          <p:nvPr/>
        </p:nvSpPr>
        <p:spPr>
          <a:xfrm>
            <a:off x="857394" y="4365062"/>
            <a:ext cx="790560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rebuchet MS" panose="020B0703020202090204" pitchFamily="34" charset="0"/>
              </a:rPr>
              <a:t>Each row of the Attention Matrix captures: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meaning of the word (token).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position of the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interaction with the other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rebuchet MS" panose="020B0703020202090204" pitchFamily="34" charset="0"/>
            </a:endParaRPr>
          </a:p>
          <a:p>
            <a:r>
              <a:rPr lang="en-US" sz="2200" dirty="0">
                <a:latin typeface="Trebuchet MS" panose="020B0703020202090204" pitchFamily="34" charset="0"/>
              </a:rPr>
              <a:t>In the Self-Attention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K = V</a:t>
            </a:r>
            <a:r>
              <a:rPr lang="en-US" sz="2200" dirty="0">
                <a:latin typeface="Trebuchet MS" panose="020B0703020202090204" pitchFamily="34" charset="0"/>
              </a:rPr>
              <a:t> are the embeddings of the word of the sentence.</a:t>
            </a:r>
          </a:p>
        </p:txBody>
      </p:sp>
    </p:spTree>
    <p:extLst>
      <p:ext uri="{BB962C8B-B14F-4D97-AF65-F5344CB8AC3E}">
        <p14:creationId xmlns:p14="http://schemas.microsoft.com/office/powerpoint/2010/main" val="270250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D8C33-6DAE-BCF0-DF64-C07799C2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973616"/>
            <a:ext cx="7772400" cy="5498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F0FDA-AA96-29B8-8A50-724AE48D8A5A}"/>
              </a:ext>
            </a:extLst>
          </p:cNvPr>
          <p:cNvSpPr txBox="1"/>
          <p:nvPr/>
        </p:nvSpPr>
        <p:spPr>
          <a:xfrm>
            <a:off x="209006" y="6506773"/>
            <a:ext cx="5514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>
                <a:latin typeface="Trebuchet MS" panose="020B0703020202090204" pitchFamily="34" charset="0"/>
                <a:hlinkClick r:id="rId3"/>
              </a:rPr>
              <a:t>https://jalammar.github.io/illustrated-transformer/</a:t>
            </a:r>
            <a:r>
              <a:rPr lang="es-ES_tradnl" sz="1000" dirty="0">
                <a:latin typeface="Trebuchet MS" panose="020B0703020202090204" pitchFamily="34" charset="0"/>
              </a:rPr>
              <a:t>    </a:t>
            </a:r>
            <a:r>
              <a:rPr lang="es-ES_tradnl" sz="1000" dirty="0">
                <a:latin typeface="Trebuchet MS" panose="020B0703020202090204" pitchFamily="34" charset="0"/>
                <a:hlinkClick r:id="rId4"/>
              </a:rPr>
              <a:t>https://imgur.com/gallery/FBQqrxw</a:t>
            </a:r>
            <a:r>
              <a:rPr lang="es-ES_tradnl" sz="1000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667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66046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31765305-96BD-B742-5E56-D5E2588D89A1}"/>
              </a:ext>
            </a:extLst>
          </p:cNvPr>
          <p:cNvSpPr/>
          <p:nvPr/>
        </p:nvSpPr>
        <p:spPr>
          <a:xfrm>
            <a:off x="2500490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56B25501-E00A-524A-3C38-112FC575585B}"/>
              </a:ext>
            </a:extLst>
          </p:cNvPr>
          <p:cNvSpPr/>
          <p:nvPr/>
        </p:nvSpPr>
        <p:spPr>
          <a:xfrm>
            <a:off x="2500490" y="348488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605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C714ED-1DE3-7B98-3E1F-0B87FCD447CB}"/>
              </a:ext>
            </a:extLst>
          </p:cNvPr>
          <p:cNvGrpSpPr/>
          <p:nvPr/>
        </p:nvGrpSpPr>
        <p:grpSpPr>
          <a:xfrm>
            <a:off x="187819" y="1900297"/>
            <a:ext cx="1051891" cy="900723"/>
            <a:chOff x="187819" y="1900297"/>
            <a:chExt cx="1051891" cy="9007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EA44DC-83F1-0EBB-5286-4E002119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888" y="2252380"/>
              <a:ext cx="977379" cy="54864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844C590-5CD0-5E1F-C3F5-0C7FEE6DEEB3}"/>
                </a:ext>
              </a:extLst>
            </p:cNvPr>
            <p:cNvSpPr txBox="1"/>
            <p:nvPr/>
          </p:nvSpPr>
          <p:spPr>
            <a:xfrm>
              <a:off x="187819" y="1900297"/>
              <a:ext cx="105189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INPUT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1BE3EA-C12F-08D1-A56F-728E3E0C1C96}"/>
              </a:ext>
            </a:extLst>
          </p:cNvPr>
          <p:cNvGrpSpPr/>
          <p:nvPr/>
        </p:nvGrpSpPr>
        <p:grpSpPr>
          <a:xfrm>
            <a:off x="864682" y="2009366"/>
            <a:ext cx="4036890" cy="1724092"/>
            <a:chOff x="864682" y="2009366"/>
            <a:chExt cx="4036890" cy="172409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8B99B09-9644-9631-3E51-7B793ADF081C}"/>
                </a:ext>
              </a:extLst>
            </p:cNvPr>
            <p:cNvSpPr txBox="1"/>
            <p:nvPr/>
          </p:nvSpPr>
          <p:spPr>
            <a:xfrm>
              <a:off x="864682" y="2763969"/>
              <a:ext cx="396774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6x512                                    6x512                      6x6                                   6x512</a:t>
              </a:r>
              <a:endParaRPr lang="en-US" sz="8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3DFB5C5-DAD0-6D35-93DA-63173CC193AA}"/>
                </a:ext>
              </a:extLst>
            </p:cNvPr>
            <p:cNvSpPr txBox="1"/>
            <p:nvPr/>
          </p:nvSpPr>
          <p:spPr>
            <a:xfrm>
              <a:off x="2218115" y="3518014"/>
              <a:ext cx="26834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6x512                      6x6                                   6x512</a:t>
              </a:r>
              <a:endParaRPr lang="en-US" sz="8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375AE8-80DC-98B4-DD0F-46E2035FC750}"/>
                </a:ext>
              </a:extLst>
            </p:cNvPr>
            <p:cNvSpPr txBox="1"/>
            <p:nvPr/>
          </p:nvSpPr>
          <p:spPr>
            <a:xfrm>
              <a:off x="2218115" y="2009366"/>
              <a:ext cx="26834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6x512                      6x6                                   6x512</a:t>
              </a:r>
              <a:endParaRPr lang="en-US" sz="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CAECB72-051D-1E62-86D0-9E556E38B646}"/>
              </a:ext>
            </a:extLst>
          </p:cNvPr>
          <p:cNvGrpSpPr/>
          <p:nvPr/>
        </p:nvGrpSpPr>
        <p:grpSpPr>
          <a:xfrm>
            <a:off x="1218267" y="1494570"/>
            <a:ext cx="1344191" cy="2064260"/>
            <a:chOff x="1218267" y="1494570"/>
            <a:chExt cx="1344191" cy="20642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2C123B-60C3-1EA0-CA27-82C1C961D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079" y="1494570"/>
              <a:ext cx="977379" cy="5486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F572C8-BD59-F37E-E1C6-E68DF57CB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079" y="2252380"/>
              <a:ext cx="977379" cy="5486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E8D1EE-1D02-BCD1-985F-2E2F3094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079" y="3010190"/>
              <a:ext cx="977379" cy="548640"/>
            </a:xfrm>
            <a:prstGeom prst="rect">
              <a:avLst/>
            </a:prstGeom>
          </p:spPr>
        </p:pic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F2F8587-4FB9-0ED0-DD98-C4EC38F8F9EF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1218267" y="1768890"/>
              <a:ext cx="366812" cy="7578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C328F1FD-3154-BE42-B550-31C36C57A05E}"/>
                </a:ext>
              </a:extLst>
            </p:cNvPr>
            <p:cNvCxnSpPr>
              <a:cxnSpLocks/>
              <a:stCxn id="7" idx="3"/>
              <a:endCxn id="17" idx="1"/>
            </p:cNvCxnSpPr>
            <p:nvPr/>
          </p:nvCxnSpPr>
          <p:spPr>
            <a:xfrm>
              <a:off x="1218267" y="2526700"/>
              <a:ext cx="366812" cy="7578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EAC5703-F4B9-F836-1203-DABB054A00EF}"/>
                </a:ext>
              </a:extLst>
            </p:cNvPr>
            <p:cNvCxnSpPr>
              <a:stCxn id="7" idx="3"/>
              <a:endCxn id="14" idx="1"/>
            </p:cNvCxnSpPr>
            <p:nvPr/>
          </p:nvCxnSpPr>
          <p:spPr>
            <a:xfrm>
              <a:off x="1218267" y="2526700"/>
              <a:ext cx="3668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EE432ADC-FFE7-8A82-BA88-ECCFFC75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2066" y="1670632"/>
              <a:ext cx="177800" cy="21590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8FAFEF70-D99F-C4AD-CB64-1C1F02933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5191" y="2437845"/>
              <a:ext cx="203200" cy="16510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A71753D-A46D-0E41-A8E3-0CA2F82FC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6279" y="3203027"/>
              <a:ext cx="203200" cy="1651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2039983-8BE2-B0B1-680C-80189F503CC4}"/>
              </a:ext>
            </a:extLst>
          </p:cNvPr>
          <p:cNvGrpSpPr/>
          <p:nvPr/>
        </p:nvGrpSpPr>
        <p:grpSpPr>
          <a:xfrm>
            <a:off x="3433791" y="1494570"/>
            <a:ext cx="1303371" cy="2064260"/>
            <a:chOff x="3433791" y="1494570"/>
            <a:chExt cx="1303371" cy="20642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419BED-2DE9-B2A4-3463-C7527DCF37A2}"/>
                </a:ext>
              </a:extLst>
            </p:cNvPr>
            <p:cNvSpPr txBox="1"/>
            <p:nvPr/>
          </p:nvSpPr>
          <p:spPr>
            <a:xfrm>
              <a:off x="3437878" y="162329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2"/>
                  </a:solidFill>
                </a:rPr>
                <a:t>=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CEEE80-94F4-B316-C0ED-CBBB7923EC79}"/>
                </a:ext>
              </a:extLst>
            </p:cNvPr>
            <p:cNvSpPr txBox="1"/>
            <p:nvPr/>
          </p:nvSpPr>
          <p:spPr>
            <a:xfrm>
              <a:off x="3437878" y="238110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2"/>
                  </a:solidFill>
                </a:rPr>
                <a:t>=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849C1B-E85B-3DDF-0B66-6AAEC67F7A74}"/>
                </a:ext>
              </a:extLst>
            </p:cNvPr>
            <p:cNvSpPr txBox="1"/>
            <p:nvPr/>
          </p:nvSpPr>
          <p:spPr>
            <a:xfrm>
              <a:off x="3433791" y="3136239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2"/>
                  </a:solidFill>
                </a:rPr>
                <a:t>=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7E46B4E-D979-A7F9-2456-0D19CBB87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759783" y="1494570"/>
              <a:ext cx="977379" cy="54864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48BFF90-2B60-A309-ADFD-A3DFA1253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759783" y="2252380"/>
              <a:ext cx="977379" cy="54864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679733E-8187-ECE8-4473-753879528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3759783" y="3010190"/>
              <a:ext cx="977379" cy="54864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51C09CE-48D9-1413-12B3-4F2F48DB8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9129" y="1665957"/>
              <a:ext cx="254000" cy="24130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C3C1308C-97F0-68ED-9F36-827A72AFF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69129" y="2419350"/>
              <a:ext cx="254000" cy="19050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69A7D52-A952-7DBE-7DD0-0F2CE8C5A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90456" y="3182771"/>
              <a:ext cx="266700" cy="1905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3D337C-9116-66F7-BA72-0D583872E99F}"/>
              </a:ext>
            </a:extLst>
          </p:cNvPr>
          <p:cNvGrpSpPr/>
          <p:nvPr/>
        </p:nvGrpSpPr>
        <p:grpSpPr>
          <a:xfrm>
            <a:off x="2558371" y="1494570"/>
            <a:ext cx="827346" cy="2064260"/>
            <a:chOff x="2558371" y="1494570"/>
            <a:chExt cx="827346" cy="206426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3E0E71C-4615-3A73-288E-1B7CEFA9F41C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duotone>
                <a:prstClr val="black"/>
                <a:srgbClr val="FFD57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r="24639"/>
            <a:stretch/>
          </p:blipFill>
          <p:spPr>
            <a:xfrm>
              <a:off x="2837077" y="1494570"/>
              <a:ext cx="548640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0BE78D-AA71-7D66-B42D-0A89D9BBCAEA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duotone>
                <a:prstClr val="black"/>
                <a:srgbClr val="FFD57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r="24639"/>
            <a:stretch/>
          </p:blipFill>
          <p:spPr>
            <a:xfrm>
              <a:off x="2837077" y="2252380"/>
              <a:ext cx="548640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F2B3BBA-3D63-08DF-EA4D-73B30B7D8E19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duotone>
                <a:prstClr val="black"/>
                <a:srgbClr val="FFD57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r="24639"/>
            <a:stretch/>
          </p:blipFill>
          <p:spPr>
            <a:xfrm>
              <a:off x="2837077" y="3010190"/>
              <a:ext cx="548640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E1497-09E3-71B5-5998-78DBD8282DF8}"/>
                </a:ext>
              </a:extLst>
            </p:cNvPr>
            <p:cNvSpPr txBox="1"/>
            <p:nvPr/>
          </p:nvSpPr>
          <p:spPr>
            <a:xfrm>
              <a:off x="2562458" y="163039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2972A8-5E4F-EA0E-7258-4A0597852502}"/>
                </a:ext>
              </a:extLst>
            </p:cNvPr>
            <p:cNvSpPr txBox="1"/>
            <p:nvPr/>
          </p:nvSpPr>
          <p:spPr>
            <a:xfrm>
              <a:off x="2562458" y="238820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C5BC16-EE6B-580B-2659-0293CE72A1D8}"/>
                </a:ext>
              </a:extLst>
            </p:cNvPr>
            <p:cNvSpPr txBox="1"/>
            <p:nvPr/>
          </p:nvSpPr>
          <p:spPr>
            <a:xfrm>
              <a:off x="2558371" y="3143331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2"/>
                  </a:solidFill>
                </a:rPr>
                <a:t>x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EDA6593-5AC6-409A-DF9D-77DCF858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28551" y="1654852"/>
              <a:ext cx="419100" cy="21590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683E692-9F2A-2B40-A840-47F3BD3D6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21638" y="2423377"/>
              <a:ext cx="431800" cy="21590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A8B12B0-6167-AED2-6D75-EF27B0DD6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50433" y="3165520"/>
              <a:ext cx="431800" cy="2159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7E1D69-2454-7426-219D-8F55A488C9E8}"/>
              </a:ext>
            </a:extLst>
          </p:cNvPr>
          <p:cNvGrpSpPr/>
          <p:nvPr/>
        </p:nvGrpSpPr>
        <p:grpSpPr>
          <a:xfrm>
            <a:off x="4737162" y="1311273"/>
            <a:ext cx="2003707" cy="2240465"/>
            <a:chOff x="4737162" y="1311273"/>
            <a:chExt cx="2003707" cy="2240465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8EA5FB2-5C13-DC39-4574-898F6B73D0DB}"/>
                </a:ext>
              </a:extLst>
            </p:cNvPr>
            <p:cNvCxnSpPr>
              <a:cxnSpLocks/>
              <a:stCxn id="39" idx="3"/>
              <a:endCxn id="57" idx="1"/>
            </p:cNvCxnSpPr>
            <p:nvPr/>
          </p:nvCxnSpPr>
          <p:spPr>
            <a:xfrm flipV="1">
              <a:off x="4737162" y="1765688"/>
              <a:ext cx="374067" cy="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8D5F083-76D9-998C-4E5A-094F71445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74133"/>
            <a:stretch/>
          </p:blipFill>
          <p:spPr>
            <a:xfrm>
              <a:off x="5111229" y="1491368"/>
              <a:ext cx="252818" cy="5486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E36AFC-3287-748A-F570-8640AB59C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74133"/>
            <a:stretch/>
          </p:blipFill>
          <p:spPr>
            <a:xfrm>
              <a:off x="5439190" y="1494569"/>
              <a:ext cx="252818" cy="5486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DEC12B6-BFB6-0343-6EF4-30AE02F6F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74133"/>
            <a:stretch/>
          </p:blipFill>
          <p:spPr>
            <a:xfrm>
              <a:off x="5756639" y="1490472"/>
              <a:ext cx="252818" cy="54864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9309A4A-58F0-D183-0332-841260BEA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74133"/>
            <a:stretch/>
          </p:blipFill>
          <p:spPr>
            <a:xfrm>
              <a:off x="6079344" y="1490472"/>
              <a:ext cx="252818" cy="548640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FBB87D7-5AD5-3581-95AE-E0F06C47E559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4737162" y="2514878"/>
              <a:ext cx="374067" cy="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4308F77-8D61-2EA0-6001-EE82691A2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r="74133"/>
            <a:stretch/>
          </p:blipFill>
          <p:spPr>
            <a:xfrm>
              <a:off x="5111229" y="2240558"/>
              <a:ext cx="252818" cy="54864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FA9A7CB-96C4-CD9E-C4FD-B903AE9BD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r="74133"/>
            <a:stretch/>
          </p:blipFill>
          <p:spPr>
            <a:xfrm>
              <a:off x="5433934" y="2240280"/>
              <a:ext cx="252818" cy="54864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0E412A3-0CB8-0252-D593-F7B411250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r="74133"/>
            <a:stretch/>
          </p:blipFill>
          <p:spPr>
            <a:xfrm>
              <a:off x="5756639" y="2240280"/>
              <a:ext cx="252818" cy="54864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EEB35D1-42E2-E222-6794-0A569E650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r="74133"/>
            <a:stretch/>
          </p:blipFill>
          <p:spPr>
            <a:xfrm>
              <a:off x="6079344" y="2240280"/>
              <a:ext cx="252818" cy="548640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64D340F-2F69-4BE0-6DAA-88356F80EEDC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V="1">
              <a:off x="4737162" y="3277418"/>
              <a:ext cx="374067" cy="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E9A268C-822B-C6F5-2019-F6CE5D110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r="74133"/>
            <a:stretch/>
          </p:blipFill>
          <p:spPr>
            <a:xfrm>
              <a:off x="5111229" y="3003098"/>
              <a:ext cx="252818" cy="5486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66225BF-2018-2034-1B51-1FB50DAD8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r="74133"/>
            <a:stretch/>
          </p:blipFill>
          <p:spPr>
            <a:xfrm>
              <a:off x="5433934" y="2999232"/>
              <a:ext cx="252818" cy="5486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E2A079E-1A18-E43A-917E-34FA655A5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r="74133"/>
            <a:stretch/>
          </p:blipFill>
          <p:spPr>
            <a:xfrm>
              <a:off x="5756639" y="2999232"/>
              <a:ext cx="252818" cy="54864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88B5DC7-E7ED-E419-A46C-3E38ADE52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r="74133"/>
            <a:stretch/>
          </p:blipFill>
          <p:spPr>
            <a:xfrm>
              <a:off x="6079344" y="2999232"/>
              <a:ext cx="252818" cy="54864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43FEB58-F575-2FB1-84D4-BD4A075FBE2C}"/>
                </a:ext>
              </a:extLst>
            </p:cNvPr>
            <p:cNvSpPr txBox="1"/>
            <p:nvPr/>
          </p:nvSpPr>
          <p:spPr>
            <a:xfrm>
              <a:off x="5063684" y="1311273"/>
              <a:ext cx="13660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128     128      128     128</a:t>
              </a:r>
              <a:endParaRPr lang="en-US" sz="800"/>
            </a:p>
          </p:txBody>
        </p:sp>
        <p:sp>
          <p:nvSpPr>
            <p:cNvPr id="100" name="Right Brace 99">
              <a:extLst>
                <a:ext uri="{FF2B5EF4-FFF2-40B4-BE49-F238E27FC236}">
                  <a16:creationId xmlns:a16="http://schemas.microsoft.com/office/drawing/2014/main" id="{300B20E2-A54C-10BF-9D18-31D6FDB13E0E}"/>
                </a:ext>
              </a:extLst>
            </p:cNvPr>
            <p:cNvSpPr/>
            <p:nvPr/>
          </p:nvSpPr>
          <p:spPr>
            <a:xfrm>
              <a:off x="6429738" y="1526717"/>
              <a:ext cx="98720" cy="512395"/>
            </a:xfrm>
            <a:prstGeom prst="rightBrac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1CB6779-2A91-5BBE-D02C-63B5A63DB9D6}"/>
                </a:ext>
              </a:extLst>
            </p:cNvPr>
            <p:cNvSpPr txBox="1"/>
            <p:nvPr/>
          </p:nvSpPr>
          <p:spPr>
            <a:xfrm>
              <a:off x="6488050" y="1675192"/>
              <a:ext cx="25281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  <a:endParaRPr lang="en-US" sz="80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1134247-F270-ACD0-43C2-FBAE3856F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50755" y="1702382"/>
              <a:ext cx="1171333" cy="147958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58DE3C7-772A-FC86-D68A-218993AD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69351" y="2473858"/>
              <a:ext cx="1152737" cy="133475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06D2CE0-786D-9B37-1FC7-B2A106DE7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67835" y="3225376"/>
              <a:ext cx="1129403" cy="13077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A1DD72-E61C-A4B0-12A9-116E00DD33EF}"/>
              </a:ext>
            </a:extLst>
          </p:cNvPr>
          <p:cNvGrpSpPr/>
          <p:nvPr/>
        </p:nvGrpSpPr>
        <p:grpSpPr>
          <a:xfrm>
            <a:off x="5107848" y="3547872"/>
            <a:ext cx="1224314" cy="1356771"/>
            <a:chOff x="5107848" y="3547872"/>
            <a:chExt cx="1224314" cy="1356771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0B5B83-CB84-0758-497D-52B67C9396FB}"/>
                </a:ext>
              </a:extLst>
            </p:cNvPr>
            <p:cNvCxnSpPr>
              <a:cxnSpLocks/>
              <a:stCxn id="69" idx="2"/>
              <a:endCxn id="74" idx="0"/>
            </p:cNvCxnSpPr>
            <p:nvPr/>
          </p:nvCxnSpPr>
          <p:spPr>
            <a:xfrm>
              <a:off x="5237638" y="3551738"/>
              <a:ext cx="0" cy="397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DDA7D4-E000-20CB-50DE-8CFFEC96F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133"/>
            <a:stretch/>
          </p:blipFill>
          <p:spPr>
            <a:xfrm>
              <a:off x="5111229" y="3949275"/>
              <a:ext cx="252818" cy="54864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065E795-53C0-307C-4666-E072382A8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133"/>
            <a:stretch/>
          </p:blipFill>
          <p:spPr>
            <a:xfrm>
              <a:off x="5429665" y="3949275"/>
              <a:ext cx="252818" cy="54864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2832C2E-4F37-1BEA-810D-EB00162DA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133"/>
            <a:stretch/>
          </p:blipFill>
          <p:spPr>
            <a:xfrm>
              <a:off x="5756639" y="3950208"/>
              <a:ext cx="252818" cy="54864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E16A2C9-E698-7D09-FD89-0A06BD919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133"/>
            <a:stretch/>
          </p:blipFill>
          <p:spPr>
            <a:xfrm>
              <a:off x="6079344" y="3950208"/>
              <a:ext cx="252818" cy="548640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5FAE1B1-8749-DBD1-A038-84E812657E34}"/>
                </a:ext>
              </a:extLst>
            </p:cNvPr>
            <p:cNvCxnSpPr>
              <a:cxnSpLocks/>
              <a:stCxn id="70" idx="2"/>
              <a:endCxn id="75" idx="0"/>
            </p:cNvCxnSpPr>
            <p:nvPr/>
          </p:nvCxnSpPr>
          <p:spPr>
            <a:xfrm flipH="1">
              <a:off x="5556074" y="3547872"/>
              <a:ext cx="4269" cy="401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D3A602E-1EB4-AE18-3B57-EE98FFC806E6}"/>
                </a:ext>
              </a:extLst>
            </p:cNvPr>
            <p:cNvCxnSpPr>
              <a:cxnSpLocks/>
              <a:stCxn id="71" idx="2"/>
              <a:endCxn id="76" idx="0"/>
            </p:cNvCxnSpPr>
            <p:nvPr/>
          </p:nvCxnSpPr>
          <p:spPr>
            <a:xfrm>
              <a:off x="5883048" y="3547872"/>
              <a:ext cx="0" cy="402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3D94EB1-4335-119C-24D0-53565E95914E}"/>
                </a:ext>
              </a:extLst>
            </p:cNvPr>
            <p:cNvCxnSpPr>
              <a:cxnSpLocks/>
              <a:stCxn id="72" idx="2"/>
              <a:endCxn id="77" idx="0"/>
            </p:cNvCxnSpPr>
            <p:nvPr/>
          </p:nvCxnSpPr>
          <p:spPr>
            <a:xfrm>
              <a:off x="6205753" y="3547872"/>
              <a:ext cx="0" cy="402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3" name="Right Brace 102">
              <a:extLst>
                <a:ext uri="{FF2B5EF4-FFF2-40B4-BE49-F238E27FC236}">
                  <a16:creationId xmlns:a16="http://schemas.microsoft.com/office/drawing/2014/main" id="{2B6469BE-ED7A-BEEE-465F-2043A3E5AF1C}"/>
                </a:ext>
              </a:extLst>
            </p:cNvPr>
            <p:cNvSpPr/>
            <p:nvPr/>
          </p:nvSpPr>
          <p:spPr>
            <a:xfrm rot="5400000">
              <a:off x="5672702" y="4032803"/>
              <a:ext cx="84531" cy="1214240"/>
            </a:xfrm>
            <a:prstGeom prst="rightBrac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441747C-8686-0CC9-4395-879A81C87F1A}"/>
                </a:ext>
              </a:extLst>
            </p:cNvPr>
            <p:cNvSpPr txBox="1"/>
            <p:nvPr/>
          </p:nvSpPr>
          <p:spPr>
            <a:xfrm>
              <a:off x="5472488" y="4689199"/>
              <a:ext cx="49467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6x512</a:t>
              </a:r>
              <a:endParaRPr lang="en-US" sz="800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C962A31-CD7A-6FCD-74EF-1E61162E9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189162" y="4137623"/>
              <a:ext cx="1132926" cy="1510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3955C1-E3B5-B746-F9F3-625B0DF842C7}"/>
              </a:ext>
            </a:extLst>
          </p:cNvPr>
          <p:cNvGrpSpPr/>
          <p:nvPr/>
        </p:nvGrpSpPr>
        <p:grpSpPr>
          <a:xfrm>
            <a:off x="1023528" y="4066573"/>
            <a:ext cx="3492500" cy="903634"/>
            <a:chOff x="1023528" y="4066573"/>
            <a:chExt cx="3492500" cy="903634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6CD59D0A-6FDF-0F50-92AA-D1178538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23528" y="4066573"/>
              <a:ext cx="3492500" cy="57150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51E4E66-1998-BB1F-2503-ACD8F955D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154271" y="4792407"/>
              <a:ext cx="1308100" cy="1778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7CA2F-7952-7E97-2422-D8F777EBFDAE}"/>
              </a:ext>
            </a:extLst>
          </p:cNvPr>
          <p:cNvGrpSpPr/>
          <p:nvPr/>
        </p:nvGrpSpPr>
        <p:grpSpPr>
          <a:xfrm>
            <a:off x="956972" y="4504989"/>
            <a:ext cx="4051109" cy="1327862"/>
            <a:chOff x="956972" y="4504989"/>
            <a:chExt cx="4051109" cy="132786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34B28EF-EA1F-023B-1E4D-48DE1ABC32C6}"/>
                </a:ext>
              </a:extLst>
            </p:cNvPr>
            <p:cNvSpPr txBox="1"/>
            <p:nvPr/>
          </p:nvSpPr>
          <p:spPr>
            <a:xfrm>
              <a:off x="956972" y="5463519"/>
              <a:ext cx="40511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Attention between smaller sentences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1A603E-A29D-CB96-2A2E-884E6027B139}"/>
                </a:ext>
              </a:extLst>
            </p:cNvPr>
            <p:cNvCxnSpPr/>
            <p:nvPr/>
          </p:nvCxnSpPr>
          <p:spPr>
            <a:xfrm>
              <a:off x="1089883" y="4504989"/>
              <a:ext cx="0" cy="9304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462459-5B06-78CA-A07C-716EDE29F084}"/>
              </a:ext>
            </a:extLst>
          </p:cNvPr>
          <p:cNvGrpSpPr/>
          <p:nvPr/>
        </p:nvGrpSpPr>
        <p:grpSpPr>
          <a:xfrm>
            <a:off x="6290162" y="3734391"/>
            <a:ext cx="2853838" cy="1170252"/>
            <a:chOff x="6290162" y="3734391"/>
            <a:chExt cx="2853838" cy="1170252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43D36B5-0288-5E19-987D-103C09A0F9D3}"/>
                </a:ext>
              </a:extLst>
            </p:cNvPr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528458" y="3734391"/>
              <a:ext cx="978408" cy="97840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41B4231-F10E-1E13-740B-0ECF8B44AA55}"/>
                </a:ext>
              </a:extLst>
            </p:cNvPr>
            <p:cNvSpPr txBox="1"/>
            <p:nvPr/>
          </p:nvSpPr>
          <p:spPr>
            <a:xfrm>
              <a:off x="7713235" y="4075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2"/>
                  </a:solidFill>
                </a:rPr>
                <a:t>=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D12C0A9-110B-D5E0-6B39-6AD610A9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9227" y="3949275"/>
              <a:ext cx="977379" cy="54864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31B851A-98F9-409F-6A5C-0A45D8186B9C}"/>
                </a:ext>
              </a:extLst>
            </p:cNvPr>
            <p:cNvSpPr txBox="1"/>
            <p:nvPr/>
          </p:nvSpPr>
          <p:spPr>
            <a:xfrm>
              <a:off x="8649326" y="4497915"/>
              <a:ext cx="49467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6x512</a:t>
              </a:r>
              <a:endParaRPr lang="en-US" sz="8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9F377D3-2E68-424D-8D58-C6478F8887E2}"/>
                </a:ext>
              </a:extLst>
            </p:cNvPr>
            <p:cNvSpPr txBox="1"/>
            <p:nvPr/>
          </p:nvSpPr>
          <p:spPr>
            <a:xfrm>
              <a:off x="6959245" y="4689199"/>
              <a:ext cx="6979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512x512</a:t>
              </a:r>
              <a:endParaRPr lang="en-US" sz="800"/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6CDFABEB-DF84-B2D1-6ADC-F9F059E9D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835302" y="4089377"/>
              <a:ext cx="355600" cy="215900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CF6D2036-ACD6-99FE-7983-D563CF4C7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204066" y="4130601"/>
              <a:ext cx="647700" cy="165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D37C4B-06AC-1276-B4B7-0F5E87BEC916}"/>
                </a:ext>
              </a:extLst>
            </p:cNvPr>
            <p:cNvSpPr txBox="1"/>
            <p:nvPr/>
          </p:nvSpPr>
          <p:spPr>
            <a:xfrm>
              <a:off x="6290162" y="4067648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x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BC633F-7BC1-533F-0228-198E82343BB7}"/>
              </a:ext>
            </a:extLst>
          </p:cNvPr>
          <p:cNvGrpSpPr/>
          <p:nvPr/>
        </p:nvGrpSpPr>
        <p:grpSpPr>
          <a:xfrm>
            <a:off x="2876072" y="1533273"/>
            <a:ext cx="5130813" cy="4326178"/>
            <a:chOff x="2876072" y="1533273"/>
            <a:chExt cx="5130813" cy="432617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C3A2D97-3399-D388-3CAE-D4C900693997}"/>
                </a:ext>
              </a:extLst>
            </p:cNvPr>
            <p:cNvSpPr/>
            <p:nvPr/>
          </p:nvSpPr>
          <p:spPr>
            <a:xfrm>
              <a:off x="2876072" y="1533273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0FBA12-58DD-5F85-23F8-E69AB1116CD6}"/>
                </a:ext>
              </a:extLst>
            </p:cNvPr>
            <p:cNvSpPr/>
            <p:nvPr/>
          </p:nvSpPr>
          <p:spPr>
            <a:xfrm>
              <a:off x="2882168" y="2293241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145434A-190E-12A0-5DC3-E87125EF6D97}"/>
                </a:ext>
              </a:extLst>
            </p:cNvPr>
            <p:cNvSpPr/>
            <p:nvPr/>
          </p:nvSpPr>
          <p:spPr>
            <a:xfrm>
              <a:off x="2887502" y="3047113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D820D6D-F017-8290-78CD-8DCB4B73C42F}"/>
                </a:ext>
              </a:extLst>
            </p:cNvPr>
            <p:cNvSpPr/>
            <p:nvPr/>
          </p:nvSpPr>
          <p:spPr>
            <a:xfrm>
              <a:off x="6608602" y="3821813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A47CE2-BF34-7531-DEDB-B98D086EA2E5}"/>
                </a:ext>
              </a:extLst>
            </p:cNvPr>
            <p:cNvSpPr/>
            <p:nvPr/>
          </p:nvSpPr>
          <p:spPr>
            <a:xfrm>
              <a:off x="6246652" y="5625213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215E6C-156D-8059-0BD5-5A65EA898EDB}"/>
                </a:ext>
              </a:extLst>
            </p:cNvPr>
            <p:cNvSpPr txBox="1"/>
            <p:nvPr/>
          </p:nvSpPr>
          <p:spPr>
            <a:xfrm>
              <a:off x="6413051" y="5490119"/>
              <a:ext cx="15938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To be learned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4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BDCCE-6E21-7CD0-3EE0-EFFA452F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21" y="1041350"/>
            <a:ext cx="7168445" cy="507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A4AA8E-589F-E82D-E779-3FB252502447}"/>
              </a:ext>
            </a:extLst>
          </p:cNvPr>
          <p:cNvSpPr txBox="1"/>
          <p:nvPr/>
        </p:nvSpPr>
        <p:spPr>
          <a:xfrm>
            <a:off x="209006" y="6506773"/>
            <a:ext cx="5514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>
                <a:latin typeface="Trebuchet MS" panose="020B0703020202090204" pitchFamily="34" charset="0"/>
                <a:hlinkClick r:id="rId4"/>
              </a:rPr>
              <a:t>https://jalammar.github.io/illustrated-transformer/</a:t>
            </a:r>
            <a:r>
              <a:rPr lang="es-ES_tradnl" sz="1000" dirty="0">
                <a:latin typeface="Trebuchet MS" panose="020B0703020202090204" pitchFamily="34" charset="0"/>
              </a:rPr>
              <a:t>    </a:t>
            </a:r>
            <a:r>
              <a:rPr lang="es-ES_tradnl" sz="1000" dirty="0">
                <a:latin typeface="Trebuchet MS" panose="020B0703020202090204" pitchFamily="34" charset="0"/>
                <a:hlinkClick r:id="rId5"/>
              </a:rPr>
              <a:t>https://imgur.com/gallery/FBQqrxw</a:t>
            </a:r>
            <a:r>
              <a:rPr lang="es-ES_tradnl" sz="1000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78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Query, Key and Value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BBD3A-A4C0-ED29-DCA9-42B976CEAD57}"/>
              </a:ext>
            </a:extLst>
          </p:cNvPr>
          <p:cNvSpPr txBox="1"/>
          <p:nvPr/>
        </p:nvSpPr>
        <p:spPr>
          <a:xfrm>
            <a:off x="1173895" y="2049466"/>
            <a:ext cx="10947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452E8-6757-6B97-B925-2BA4DC028248}"/>
              </a:ext>
            </a:extLst>
          </p:cNvPr>
          <p:cNvSpPr txBox="1"/>
          <p:nvPr/>
        </p:nvSpPr>
        <p:spPr>
          <a:xfrm>
            <a:off x="3494649" y="2049466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0BF97-0C66-AD14-4C39-575AED004DF4}"/>
              </a:ext>
            </a:extLst>
          </p:cNvPr>
          <p:cNvSpPr txBox="1"/>
          <p:nvPr/>
        </p:nvSpPr>
        <p:spPr>
          <a:xfrm>
            <a:off x="5675455" y="2049466"/>
            <a:ext cx="11839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56F75-7EBA-4A5D-121E-0534828F4B90}"/>
              </a:ext>
            </a:extLst>
          </p:cNvPr>
          <p:cNvSpPr txBox="1"/>
          <p:nvPr/>
        </p:nvSpPr>
        <p:spPr>
          <a:xfrm>
            <a:off x="1350802" y="276970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070C0"/>
                </a:solidFill>
              </a:rPr>
              <a:t>Love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27C7D-B37C-E256-54E5-08E8AEDA4FF4}"/>
              </a:ext>
            </a:extLst>
          </p:cNvPr>
          <p:cNvSpPr txBox="1"/>
          <p:nvPr/>
        </p:nvSpPr>
        <p:spPr>
          <a:xfrm>
            <a:off x="3178894" y="2769252"/>
            <a:ext cx="16145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Romantic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Action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SciFi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rgbClr val="0070C0"/>
                </a:solidFill>
              </a:rPr>
              <a:t>Horror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Comedy</a:t>
            </a:r>
            <a:endParaRPr lang="es-ES_tradnl" sz="20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0478A-FACB-00B0-E00A-CCD9C212E00C}"/>
              </a:ext>
            </a:extLst>
          </p:cNvPr>
          <p:cNvSpPr txBox="1"/>
          <p:nvPr/>
        </p:nvSpPr>
        <p:spPr>
          <a:xfrm>
            <a:off x="5311149" y="2769252"/>
            <a:ext cx="24849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Titanic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dark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night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Inception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shining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intouchables</a:t>
            </a:r>
            <a:endParaRPr lang="es-ES_tradnl" sz="2000" dirty="0">
              <a:solidFill>
                <a:srgbClr val="0070C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9CD678-E18F-A2ED-358E-52BD34E6E18D}"/>
              </a:ext>
            </a:extLst>
          </p:cNvPr>
          <p:cNvGrpSpPr/>
          <p:nvPr/>
        </p:nvGrpSpPr>
        <p:grpSpPr>
          <a:xfrm>
            <a:off x="2091710" y="2754314"/>
            <a:ext cx="1108551" cy="1459877"/>
            <a:chOff x="2091710" y="2754314"/>
            <a:chExt cx="1108551" cy="145987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B5A7338-A481-F26D-6D4B-D14711C0511E}"/>
                </a:ext>
              </a:extLst>
            </p:cNvPr>
            <p:cNvGrpSpPr/>
            <p:nvPr/>
          </p:nvGrpSpPr>
          <p:grpSpPr>
            <a:xfrm>
              <a:off x="2091710" y="2969759"/>
              <a:ext cx="1087184" cy="1244432"/>
              <a:chOff x="2091710" y="2969759"/>
              <a:chExt cx="1087184" cy="124443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869536B-38C1-3514-27EB-F1C1C8C26381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0C80B24-D51A-B01C-EF5F-2FEBC27DA3E9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3167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1AFFD4E-EBA9-C34C-D7BE-53C66DE3779E}"/>
                  </a:ext>
                </a:extLst>
              </p:cNvPr>
              <p:cNvCxnSpPr>
                <a:cxnSpLocks/>
                <a:stCxn id="6" idx="3"/>
                <a:endCxn id="9" idx="1"/>
              </p:cNvCxnSpPr>
              <p:nvPr/>
            </p:nvCxnSpPr>
            <p:spPr>
              <a:xfrm>
                <a:off x="2091710" y="2969759"/>
                <a:ext cx="1087184" cy="6151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DF25C99-B29F-2126-03AD-DE0726399220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918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E88FF30-261F-7DD9-861B-98215EF63DCD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12444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65A5D2C-CE2C-2818-0C2B-C0504DF94930}"/>
                </a:ext>
              </a:extLst>
            </p:cNvPr>
            <p:cNvGrpSpPr/>
            <p:nvPr/>
          </p:nvGrpSpPr>
          <p:grpSpPr>
            <a:xfrm>
              <a:off x="2825385" y="2754314"/>
              <a:ext cx="374876" cy="1263911"/>
              <a:chOff x="2825385" y="2754314"/>
              <a:chExt cx="374876" cy="126391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3796EB-B3A8-2F3C-0261-D6A2A79F3878}"/>
                  </a:ext>
                </a:extLst>
              </p:cNvPr>
              <p:cNvSpPr txBox="1"/>
              <p:nvPr/>
            </p:nvSpPr>
            <p:spPr>
              <a:xfrm>
                <a:off x="2825385" y="2754314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0.8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6FF969-BD16-5646-92B8-F184D553828C}"/>
                  </a:ext>
                </a:extLst>
              </p:cNvPr>
              <p:cNvSpPr txBox="1"/>
              <p:nvPr/>
            </p:nvSpPr>
            <p:spPr>
              <a:xfrm>
                <a:off x="2832618" y="3020427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9FAA5E-9D27-1FFB-C131-F080A9C69146}"/>
                  </a:ext>
                </a:extLst>
              </p:cNvPr>
              <p:cNvSpPr txBox="1"/>
              <p:nvPr/>
            </p:nvSpPr>
            <p:spPr>
              <a:xfrm>
                <a:off x="2841958" y="3286538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0.2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540A1D-D96B-A206-7553-49CDE92F1CAE}"/>
                  </a:ext>
                </a:extLst>
              </p:cNvPr>
              <p:cNvSpPr txBox="1"/>
              <p:nvPr/>
            </p:nvSpPr>
            <p:spPr>
              <a:xfrm>
                <a:off x="2860886" y="3544660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425FBB-F3F9-7765-828C-9ACB5D49A46B}"/>
                  </a:ext>
                </a:extLst>
              </p:cNvPr>
              <p:cNvSpPr txBox="1"/>
              <p:nvPr/>
            </p:nvSpPr>
            <p:spPr>
              <a:xfrm>
                <a:off x="2868119" y="3802781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0.6</a:t>
                </a:r>
              </a:p>
            </p:txBody>
          </p:sp>
        </p:grp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DE8AD0E-6B55-8992-7472-F0014949692A}"/>
              </a:ext>
            </a:extLst>
          </p:cNvPr>
          <p:cNvSpPr/>
          <p:nvPr/>
        </p:nvSpPr>
        <p:spPr>
          <a:xfrm>
            <a:off x="5675455" y="2769252"/>
            <a:ext cx="909060" cy="35889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7971310-DD4D-ECBD-BA90-FBA5D039A25E}"/>
              </a:ext>
            </a:extLst>
          </p:cNvPr>
          <p:cNvSpPr/>
          <p:nvPr/>
        </p:nvSpPr>
        <p:spPr>
          <a:xfrm>
            <a:off x="5715120" y="4018225"/>
            <a:ext cx="2021789" cy="358897"/>
          </a:xfrm>
          <a:prstGeom prst="roundRect">
            <a:avLst/>
          </a:prstGeom>
          <a:noFill/>
          <a:ln>
            <a:solidFill>
              <a:srgbClr val="F3BCC3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68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47" grpId="0" animBg="1"/>
      <p:bldP spid="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Query, Key and Value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141C582B-EFBA-29E8-0930-C02CF675D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8" b="5159"/>
          <a:stretch/>
        </p:blipFill>
        <p:spPr bwMode="auto">
          <a:xfrm>
            <a:off x="209006" y="1460310"/>
            <a:ext cx="8325134" cy="429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C8CF7-A63B-EDF2-1630-D560E681BA5F}"/>
              </a:ext>
            </a:extLst>
          </p:cNvPr>
          <p:cNvSpPr txBox="1"/>
          <p:nvPr/>
        </p:nvSpPr>
        <p:spPr>
          <a:xfrm>
            <a:off x="204712" y="6441743"/>
            <a:ext cx="7184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 panose="020B0703020202090204" pitchFamily="34" charset="0"/>
                <a:hlinkClick r:id="rId4"/>
              </a:rPr>
              <a:t>https://stats.stackexchange.com/questions/421935/what-exactly-are-keys-queries-and-values-in-attention-mechanisms</a:t>
            </a:r>
            <a:r>
              <a:rPr lang="en-US" sz="1000" dirty="0">
                <a:latin typeface="Trebuchet MS" panose="020B0703020202090204" pitchFamily="34" charset="0"/>
              </a:rPr>
              <a:t> </a:t>
            </a:r>
            <a:endParaRPr lang="en-CL" sz="1000" dirty="0"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D3958-8266-AEEB-F1B4-EC20C20D0614}"/>
              </a:ext>
            </a:extLst>
          </p:cNvPr>
          <p:cNvSpPr txBox="1"/>
          <p:nvPr/>
        </p:nvSpPr>
        <p:spPr>
          <a:xfrm>
            <a:off x="209006" y="6080881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EDB96-8B13-57CE-D03D-A3F0401027F2}"/>
              </a:ext>
            </a:extLst>
          </p:cNvPr>
          <p:cNvSpPr/>
          <p:nvPr/>
        </p:nvSpPr>
        <p:spPr>
          <a:xfrm rot="5400000">
            <a:off x="6740434" y="-355427"/>
            <a:ext cx="37882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4917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09600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86AB3CA9-87EC-77DF-AFB0-A1F8B6C82EB3}"/>
              </a:ext>
            </a:extLst>
          </p:cNvPr>
          <p:cNvSpPr/>
          <p:nvPr/>
        </p:nvSpPr>
        <p:spPr>
          <a:xfrm>
            <a:off x="2477911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410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20887" y="3883373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088E1D9F-11AF-D20C-0971-9B634A865869}"/>
              </a:ext>
            </a:extLst>
          </p:cNvPr>
          <p:cNvSpPr/>
          <p:nvPr/>
        </p:nvSpPr>
        <p:spPr>
          <a:xfrm>
            <a:off x="2596442" y="315806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9B8FAABA-91F6-23DA-7E45-0C2FE09FC237}"/>
              </a:ext>
            </a:extLst>
          </p:cNvPr>
          <p:cNvSpPr/>
          <p:nvPr/>
        </p:nvSpPr>
        <p:spPr>
          <a:xfrm>
            <a:off x="2596442" y="386982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ED2284E7-071E-44ED-020D-FAA7262B3986}"/>
              </a:ext>
            </a:extLst>
          </p:cNvPr>
          <p:cNvSpPr/>
          <p:nvPr/>
        </p:nvSpPr>
        <p:spPr>
          <a:xfrm>
            <a:off x="620887" y="326527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BD11D97E-D0ED-49BD-C573-96283FA4788A}"/>
              </a:ext>
            </a:extLst>
          </p:cNvPr>
          <p:cNvSpPr/>
          <p:nvPr/>
        </p:nvSpPr>
        <p:spPr>
          <a:xfrm>
            <a:off x="2596442" y="258346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64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Layer </a:t>
            </a: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Normalization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026" name="Picture 2" descr="Layer Normalization Explained | Papers With Code">
            <a:extLst>
              <a:ext uri="{FF2B5EF4-FFF2-40B4-BE49-F238E27FC236}">
                <a16:creationId xmlns:a16="http://schemas.microsoft.com/office/drawing/2014/main" id="{CC281F9C-4144-0E17-4DFA-F22C608D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77" y="874537"/>
            <a:ext cx="5768294" cy="44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C8BFD-4BC2-BC82-80CE-70A0E3385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25" y="5290455"/>
            <a:ext cx="2979466" cy="769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6C71D-0037-18D8-C708-2BFE5B492FD8}"/>
              </a:ext>
            </a:extLst>
          </p:cNvPr>
          <p:cNvSpPr txBox="1"/>
          <p:nvPr/>
        </p:nvSpPr>
        <p:spPr>
          <a:xfrm>
            <a:off x="6187635" y="2669066"/>
            <a:ext cx="268308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For images of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HxW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pixels and C channels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40B1B-E5F0-12B1-64AA-813803AE9248}"/>
              </a:ext>
            </a:extLst>
          </p:cNvPr>
          <p:cNvSpPr txBox="1"/>
          <p:nvPr/>
        </p:nvSpPr>
        <p:spPr>
          <a:xfrm>
            <a:off x="406400" y="6426200"/>
            <a:ext cx="4434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https://paperswithcode.com/method/layer-normalization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3074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2528708" y="417688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09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Masked</a:t>
            </a: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 Multi-Head 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67" y="2261463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73526" y="1860733"/>
            <a:ext cx="1827056" cy="1025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800445" y="2307617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64" y="2704018"/>
            <a:ext cx="304800" cy="127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F99FF6-520C-D322-9405-226B9D2F14A7}"/>
              </a:ext>
            </a:extLst>
          </p:cNvPr>
          <p:cNvSpPr txBox="1"/>
          <p:nvPr/>
        </p:nvSpPr>
        <p:spPr>
          <a:xfrm>
            <a:off x="330908" y="4027406"/>
            <a:ext cx="3947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BEFORE SOFTMAX!</a:t>
            </a:r>
          </a:p>
          <a:p>
            <a:endParaRPr lang="en-US" sz="2000" b="1" dirty="0">
              <a:latin typeface="Trebuchet MS" panose="020B0703020202090204" pitchFamily="34" charset="0"/>
            </a:endParaRPr>
          </a:p>
          <a:p>
            <a:r>
              <a:rPr lang="en-US" sz="2000" b="1" dirty="0">
                <a:latin typeface="Trebuchet MS" panose="020B0703020202090204" pitchFamily="34" charset="0"/>
              </a:rPr>
              <a:t>Replace       with</a:t>
            </a:r>
          </a:p>
          <a:p>
            <a:endParaRPr lang="en-US" sz="2000" b="1" dirty="0">
              <a:solidFill>
                <a:srgbClr val="0070C0"/>
              </a:solidFill>
              <a:latin typeface="Trebuchet MS" panose="020B0703020202090204" pitchFamily="34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so, AFTER SOFTMAX </a:t>
            </a:r>
          </a:p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it will be zero.     </a:t>
            </a:r>
            <a:endParaRPr lang="en-US" sz="20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709D5-58E1-D7BA-FC94-25F1D98AF162}"/>
              </a:ext>
            </a:extLst>
          </p:cNvPr>
          <p:cNvSpPr txBox="1"/>
          <p:nvPr/>
        </p:nvSpPr>
        <p:spPr>
          <a:xfrm>
            <a:off x="3254061" y="3322605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2CE46-3989-3C35-B5E1-D10C1CF0AA64}"/>
              </a:ext>
            </a:extLst>
          </p:cNvPr>
          <p:cNvSpPr txBox="1"/>
          <p:nvPr/>
        </p:nvSpPr>
        <p:spPr>
          <a:xfrm>
            <a:off x="1889275" y="3340759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8154E-CDD3-EAE5-FA69-3286ABBCF4F6}"/>
              </a:ext>
            </a:extLst>
          </p:cNvPr>
          <p:cNvSpPr txBox="1"/>
          <p:nvPr/>
        </p:nvSpPr>
        <p:spPr>
          <a:xfrm>
            <a:off x="5778031" y="333349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7DFA4-D128-C6C4-4B60-9B6D91B72A99}"/>
              </a:ext>
            </a:extLst>
          </p:cNvPr>
          <p:cNvCxnSpPr>
            <a:cxnSpLocks/>
          </p:cNvCxnSpPr>
          <p:nvPr/>
        </p:nvCxnSpPr>
        <p:spPr>
          <a:xfrm>
            <a:off x="5545353" y="33192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B4CE414-D709-C62F-6B9A-6AA1B7B3D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856910" y="3804981"/>
            <a:ext cx="1376885" cy="10255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D03D0F-04D7-B7A8-16FF-D49ACE269AF1}"/>
              </a:ext>
            </a:extLst>
          </p:cNvPr>
          <p:cNvSpPr txBox="1"/>
          <p:nvPr/>
        </p:nvSpPr>
        <p:spPr>
          <a:xfrm>
            <a:off x="5834496" y="4830855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7ABBA1-44CB-15C1-40E1-FC29AEF2BC64}"/>
              </a:ext>
            </a:extLst>
          </p:cNvPr>
          <p:cNvSpPr txBox="1"/>
          <p:nvPr/>
        </p:nvSpPr>
        <p:spPr>
          <a:xfrm>
            <a:off x="5070182" y="3767002"/>
            <a:ext cx="12634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*  *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140686-1196-1418-EB0D-470E946CCBD5}"/>
              </a:ext>
            </a:extLst>
          </p:cNvPr>
          <p:cNvSpPr txBox="1"/>
          <p:nvPr/>
        </p:nvSpPr>
        <p:spPr>
          <a:xfrm>
            <a:off x="5297217" y="3933058"/>
            <a:ext cx="110158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*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F88FE5-D25B-5ACB-E45D-EC09B662FDD4}"/>
              </a:ext>
            </a:extLst>
          </p:cNvPr>
          <p:cNvSpPr txBox="1"/>
          <p:nvPr/>
        </p:nvSpPr>
        <p:spPr>
          <a:xfrm>
            <a:off x="5526763" y="4099114"/>
            <a:ext cx="93968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7B0E6-6C7A-E80E-557D-06FBD90B0E56}"/>
              </a:ext>
            </a:extLst>
          </p:cNvPr>
          <p:cNvSpPr txBox="1"/>
          <p:nvPr/>
        </p:nvSpPr>
        <p:spPr>
          <a:xfrm>
            <a:off x="5757973" y="4265170"/>
            <a:ext cx="77777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11AEE7-F3C6-0062-F4FE-599E872D66BB}"/>
              </a:ext>
            </a:extLst>
          </p:cNvPr>
          <p:cNvSpPr txBox="1"/>
          <p:nvPr/>
        </p:nvSpPr>
        <p:spPr>
          <a:xfrm>
            <a:off x="5985413" y="4426867"/>
            <a:ext cx="4812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6246B9-8106-F046-A570-F23ADBD54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505" y="4739877"/>
            <a:ext cx="177800" cy="215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418AFA-38E0-D030-63BD-4144B143B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1641" y="4739877"/>
            <a:ext cx="749300" cy="2159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BB3673-BB76-6B79-2B18-6E482DCBC2AA}"/>
              </a:ext>
            </a:extLst>
          </p:cNvPr>
          <p:cNvCxnSpPr>
            <a:cxnSpLocks/>
          </p:cNvCxnSpPr>
          <p:nvPr/>
        </p:nvCxnSpPr>
        <p:spPr>
          <a:xfrm>
            <a:off x="5601038" y="4875908"/>
            <a:ext cx="0" cy="57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1B251B0-B874-263C-C3DD-D585834CE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912595" y="5488617"/>
            <a:ext cx="1376885" cy="10255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E6E34F-C2D4-4F8F-1E48-CE162423093B}"/>
              </a:ext>
            </a:extLst>
          </p:cNvPr>
          <p:cNvSpPr txBox="1"/>
          <p:nvPr/>
        </p:nvSpPr>
        <p:spPr>
          <a:xfrm>
            <a:off x="5890181" y="651449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37585E-9166-48AF-2B23-EDB11454CD9D}"/>
              </a:ext>
            </a:extLst>
          </p:cNvPr>
          <p:cNvSpPr txBox="1"/>
          <p:nvPr/>
        </p:nvSpPr>
        <p:spPr>
          <a:xfrm>
            <a:off x="5141365" y="5409310"/>
            <a:ext cx="1194558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  o  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C65C4E-FE1B-5E51-3393-E87F608660B9}"/>
              </a:ext>
            </a:extLst>
          </p:cNvPr>
          <p:cNvSpPr txBox="1"/>
          <p:nvPr/>
        </p:nvSpPr>
        <p:spPr>
          <a:xfrm>
            <a:off x="5155480" y="5020169"/>
            <a:ext cx="88561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Trebuchet MS" panose="020B0703020202090204" pitchFamily="34" charset="0"/>
              </a:rPr>
              <a:t>SOFTMAX</a:t>
            </a:r>
            <a:endParaRPr lang="es-ES_tradnl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CDAE1C-B834-566B-1869-B04CE51C0B01}"/>
              </a:ext>
            </a:extLst>
          </p:cNvPr>
          <p:cNvSpPr txBox="1"/>
          <p:nvPr/>
        </p:nvSpPr>
        <p:spPr>
          <a:xfrm>
            <a:off x="5364136" y="5562780"/>
            <a:ext cx="97013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  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EE7617-F97B-F9B5-E051-AFF6BA36B90F}"/>
              </a:ext>
            </a:extLst>
          </p:cNvPr>
          <p:cNvSpPr txBox="1"/>
          <p:nvPr/>
        </p:nvSpPr>
        <p:spPr>
          <a:xfrm>
            <a:off x="5592426" y="5729749"/>
            <a:ext cx="74571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FB312B-F81B-5672-EEF7-9421529B3121}"/>
              </a:ext>
            </a:extLst>
          </p:cNvPr>
          <p:cNvSpPr txBox="1"/>
          <p:nvPr/>
        </p:nvSpPr>
        <p:spPr>
          <a:xfrm>
            <a:off x="5811854" y="5897139"/>
            <a:ext cx="52129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5A6C0D-1881-066E-B3AC-BBD78EDE87F9}"/>
              </a:ext>
            </a:extLst>
          </p:cNvPr>
          <p:cNvSpPr txBox="1"/>
          <p:nvPr/>
        </p:nvSpPr>
        <p:spPr>
          <a:xfrm>
            <a:off x="6041098" y="6061983"/>
            <a:ext cx="296876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91F7D54-8C4E-1E4C-547C-F582622C7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345" y="2568328"/>
            <a:ext cx="342900" cy="419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4D231D2-EA76-7620-7162-8549E3AE5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3514" y="2522858"/>
            <a:ext cx="622300" cy="4191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BB56FD5-D491-1ED6-4F4E-DD1B5B4C1EFF}"/>
              </a:ext>
            </a:extLst>
          </p:cNvPr>
          <p:cNvSpPr txBox="1"/>
          <p:nvPr/>
        </p:nvSpPr>
        <p:spPr>
          <a:xfrm>
            <a:off x="911060" y="1744289"/>
            <a:ext cx="13356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273023-2951-7F7B-3DAD-E4E399735520}"/>
              </a:ext>
            </a:extLst>
          </p:cNvPr>
          <p:cNvSpPr txBox="1"/>
          <p:nvPr/>
        </p:nvSpPr>
        <p:spPr>
          <a:xfrm>
            <a:off x="2820999" y="942829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389C97-67AE-FF08-B906-A49BC9AFDC56}"/>
              </a:ext>
            </a:extLst>
          </p:cNvPr>
          <p:cNvSpPr txBox="1"/>
          <p:nvPr/>
        </p:nvSpPr>
        <p:spPr>
          <a:xfrm>
            <a:off x="6693446" y="2312757"/>
            <a:ext cx="2218635" cy="3293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CAUSALITY: The model must not be able to see future words.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When word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arrives, we will only have attention values with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, i-1, … 1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It is applied in the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softmax’s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of the heads </a:t>
            </a:r>
          </a:p>
        </p:txBody>
      </p:sp>
    </p:spTree>
    <p:extLst>
      <p:ext uri="{BB962C8B-B14F-4D97-AF65-F5344CB8AC3E}">
        <p14:creationId xmlns:p14="http://schemas.microsoft.com/office/powerpoint/2010/main" val="1546394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The Whole Model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(for translation)</a:t>
            </a: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835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Training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092699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FBD4B69-6A58-AFA8-B85B-7DE19429949A}"/>
              </a:ext>
            </a:extLst>
          </p:cNvPr>
          <p:cNvSpPr/>
          <p:nvPr/>
        </p:nvSpPr>
        <p:spPr>
          <a:xfrm>
            <a:off x="4893876" y="904997"/>
            <a:ext cx="349456" cy="414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F1E8-C49B-2C2B-E53E-05B163D5B47B}"/>
              </a:ext>
            </a:extLst>
          </p:cNvPr>
          <p:cNvCxnSpPr>
            <a:cxnSpLocks/>
          </p:cNvCxnSpPr>
          <p:nvPr/>
        </p:nvCxnSpPr>
        <p:spPr>
          <a:xfrm>
            <a:off x="5061735" y="665242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793514" y="247591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&lt;EOS&gt;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3BA1141-341C-A41D-71A0-3AF3A77C673E}"/>
              </a:ext>
            </a:extLst>
          </p:cNvPr>
          <p:cNvCxnSpPr>
            <a:cxnSpLocks/>
            <a:stCxn id="31" idx="6"/>
          </p:cNvCxnSpPr>
          <p:nvPr/>
        </p:nvCxnSpPr>
        <p:spPr>
          <a:xfrm flipH="1">
            <a:off x="4793514" y="1112255"/>
            <a:ext cx="449818" cy="2427487"/>
          </a:xfrm>
          <a:prstGeom prst="bentConnector3">
            <a:avLst>
              <a:gd name="adj1" fmla="val -50821"/>
            </a:avLst>
          </a:prstGeom>
          <a:ln>
            <a:solidFill>
              <a:schemeClr val="tx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89ECBB-4654-F9EE-0D8D-3833ECE88D7A}"/>
              </a:ext>
            </a:extLst>
          </p:cNvPr>
          <p:cNvSpPr txBox="1"/>
          <p:nvPr/>
        </p:nvSpPr>
        <p:spPr>
          <a:xfrm rot="5400000">
            <a:off x="4719346" y="2436205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Backpropagation</a:t>
            </a:r>
            <a:endParaRPr lang="es-ES_tradnl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D4C794-CAF7-39FF-80CA-89BB0C497E01}"/>
              </a:ext>
            </a:extLst>
          </p:cNvPr>
          <p:cNvSpPr txBox="1"/>
          <p:nvPr/>
        </p:nvSpPr>
        <p:spPr>
          <a:xfrm>
            <a:off x="4907835" y="8133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_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3E52F9-4226-8000-3A80-B46A3B5F1228}"/>
              </a:ext>
            </a:extLst>
          </p:cNvPr>
          <p:cNvSpPr txBox="1"/>
          <p:nvPr/>
        </p:nvSpPr>
        <p:spPr>
          <a:xfrm>
            <a:off x="5243660" y="798498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Error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6E679-9AA0-DA5D-10E9-14478B11B625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1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646506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965425" y="956566"/>
            <a:ext cx="1700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1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61402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2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965425" y="94887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90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3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365048" y="5811663"/>
            <a:ext cx="59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EDB3-F4E0-B264-57D3-4B0269BDF975}"/>
              </a:ext>
            </a:extLst>
          </p:cNvPr>
          <p:cNvSpPr txBox="1"/>
          <p:nvPr/>
        </p:nvSpPr>
        <p:spPr>
          <a:xfrm>
            <a:off x="4893876" y="980751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4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365048" y="5811663"/>
            <a:ext cx="59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EDB3-F4E0-B264-57D3-4B0269BDF975}"/>
              </a:ext>
            </a:extLst>
          </p:cNvPr>
          <p:cNvSpPr txBox="1"/>
          <p:nvPr/>
        </p:nvSpPr>
        <p:spPr>
          <a:xfrm>
            <a:off x="4681599" y="5811663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58BF8-7B85-6139-3FE1-4F8A628EE711}"/>
              </a:ext>
            </a:extLst>
          </p:cNvPr>
          <p:cNvSpPr txBox="1"/>
          <p:nvPr/>
        </p:nvSpPr>
        <p:spPr>
          <a:xfrm>
            <a:off x="4886859" y="963980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&lt;EOS&gt;</a:t>
            </a:r>
          </a:p>
        </p:txBody>
      </p:sp>
    </p:spTree>
    <p:extLst>
      <p:ext uri="{BB962C8B-B14F-4D97-AF65-F5344CB8AC3E}">
        <p14:creationId xmlns:p14="http://schemas.microsoft.com/office/powerpoint/2010/main" val="394652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charset="0"/>
                <a:ea typeface="Trebuchet MS" charset="0"/>
                <a:cs typeface="Trebuchet MS" charset="0"/>
              </a:rPr>
              <a:t>Embeddings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C48858-C9DC-25B3-2208-F7F25392E1DD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802302" y="1958044"/>
            <a:ext cx="810000" cy="7866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2BE64F4D-FE59-13AD-9D76-D06EC03E5F32}"/>
              </a:ext>
            </a:extLst>
          </p:cNvPr>
          <p:cNvGrpSpPr/>
          <p:nvPr/>
        </p:nvGrpSpPr>
        <p:grpSpPr>
          <a:xfrm>
            <a:off x="1791504" y="1701212"/>
            <a:ext cx="4792325" cy="1300357"/>
            <a:chOff x="1791504" y="1701212"/>
            <a:chExt cx="4792325" cy="13003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90B719-D589-E269-3882-BF683E3A1839}"/>
                </a:ext>
              </a:extLst>
            </p:cNvPr>
            <p:cNvGrpSpPr/>
            <p:nvPr/>
          </p:nvGrpSpPr>
          <p:grpSpPr>
            <a:xfrm>
              <a:off x="1791504" y="1701212"/>
              <a:ext cx="4792325" cy="1300357"/>
              <a:chOff x="3979819" y="2349025"/>
              <a:chExt cx="6389766" cy="173380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2D26355-CE04-6729-FC52-1098B60406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378" r="18691"/>
              <a:stretch/>
            </p:blipFill>
            <p:spPr>
              <a:xfrm>
                <a:off x="3979819" y="2420652"/>
                <a:ext cx="4669537" cy="1442840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04519DA-191D-2DDC-B7CD-3F1EAF8FDDD5}"/>
                  </a:ext>
                </a:extLst>
              </p:cNvPr>
              <p:cNvGrpSpPr/>
              <p:nvPr/>
            </p:nvGrpSpPr>
            <p:grpSpPr>
              <a:xfrm>
                <a:off x="4457694" y="2349025"/>
                <a:ext cx="5911891" cy="1733809"/>
                <a:chOff x="2667535" y="2836256"/>
                <a:chExt cx="5911891" cy="173380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18EB71-B888-B855-0864-CE567DD8FB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2667535" y="2836256"/>
                  <a:ext cx="4555189" cy="1733809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88AF994-3CCB-ECEA-A884-68827F8E2BD3}"/>
                    </a:ext>
                  </a:extLst>
                </p:cNvPr>
                <p:cNvSpPr/>
                <p:nvPr/>
              </p:nvSpPr>
              <p:spPr>
                <a:xfrm rot="19467606">
                  <a:off x="5937826" y="3673588"/>
                  <a:ext cx="2641600" cy="385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Down Arrow 9">
                <a:extLst>
                  <a:ext uri="{FF2B5EF4-FFF2-40B4-BE49-F238E27FC236}">
                    <a16:creationId xmlns:a16="http://schemas.microsoft.com/office/drawing/2014/main" id="{0CA7187C-DCA4-23CE-9B77-08B0F1D8A8B8}"/>
                  </a:ext>
                </a:extLst>
              </p:cNvPr>
              <p:cNvSpPr/>
              <p:nvPr/>
            </p:nvSpPr>
            <p:spPr>
              <a:xfrm rot="16200000">
                <a:off x="8637095" y="3447884"/>
                <a:ext cx="223024" cy="323385"/>
              </a:xfrm>
              <a:prstGeom prst="downArrow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Imagen 23" descr="Screen shot 2011-09-26 at 3.09.19 PM.png">
              <a:extLst>
                <a:ext uri="{FF2B5EF4-FFF2-40B4-BE49-F238E27FC236}">
                  <a16:creationId xmlns:a16="http://schemas.microsoft.com/office/drawing/2014/main" id="{422B640E-955B-EF23-E5F2-8575FBC2A9D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55526" y="2609621"/>
              <a:ext cx="633957" cy="25781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2C8759-C2A6-FB61-5A4E-A2EDB6D2F5BB}"/>
              </a:ext>
            </a:extLst>
          </p:cNvPr>
          <p:cNvSpPr txBox="1"/>
          <p:nvPr/>
        </p:nvSpPr>
        <p:spPr>
          <a:xfrm>
            <a:off x="6224939" y="4324610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SCORE: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It measures how similar the embeddings 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9EA2E0-31DE-E480-894C-B7222123DE5E}"/>
              </a:ext>
            </a:extLst>
          </p:cNvPr>
          <p:cNvSpPr txBox="1"/>
          <p:nvPr/>
        </p:nvSpPr>
        <p:spPr>
          <a:xfrm>
            <a:off x="870118" y="2867432"/>
            <a:ext cx="725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INPUT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83CE9C-2CAC-1590-839E-33DC5D91EEB7}"/>
              </a:ext>
            </a:extLst>
          </p:cNvPr>
          <p:cNvSpPr txBox="1"/>
          <p:nvPr/>
        </p:nvSpPr>
        <p:spPr>
          <a:xfrm>
            <a:off x="5489365" y="2910323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E571FD-B3EC-428A-2752-45878774C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44" y="3190517"/>
            <a:ext cx="406400" cy="292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522105-6CF5-ED53-1550-F80A3C313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836" y="1514928"/>
            <a:ext cx="241300" cy="4318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7CAA93-5D71-EF09-EB25-D0C4D70A0156}"/>
              </a:ext>
            </a:extLst>
          </p:cNvPr>
          <p:cNvGrpSpPr/>
          <p:nvPr/>
        </p:nvGrpSpPr>
        <p:grpSpPr>
          <a:xfrm>
            <a:off x="5844157" y="3140622"/>
            <a:ext cx="2538352" cy="2099900"/>
            <a:chOff x="5844157" y="3271252"/>
            <a:chExt cx="2538352" cy="20999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97D998-DDD1-97E9-C820-69F5743F0B93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1D0614-CD6A-87E8-6DA5-0ABD86D28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EC07CF-7E14-FF66-28C1-C9441AF29292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B1A2DE-5264-43C8-3759-CA6C10CF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7A6A8-084A-772E-84ED-53D8FF0F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1097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C5ABBF-F5BF-CBA8-DFA1-FA3A7EA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EDF2FA-50B3-5CF1-8712-545D181DA9D5}"/>
              </a:ext>
            </a:extLst>
          </p:cNvPr>
          <p:cNvGrpSpPr/>
          <p:nvPr/>
        </p:nvGrpSpPr>
        <p:grpSpPr>
          <a:xfrm>
            <a:off x="802302" y="4815067"/>
            <a:ext cx="8001977" cy="1821099"/>
            <a:chOff x="802302" y="4815067"/>
            <a:chExt cx="8001977" cy="18210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EB9DAA-39C3-0516-CBFE-5EDE9A215DB1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rcRect/>
            <a:stretch/>
          </p:blipFill>
          <p:spPr>
            <a:xfrm>
              <a:off x="802302" y="5111873"/>
              <a:ext cx="810000" cy="7614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8B80381-C2C5-6237-39E4-4D3C55373B5F}"/>
                </a:ext>
              </a:extLst>
            </p:cNvPr>
            <p:cNvGrpSpPr/>
            <p:nvPr/>
          </p:nvGrpSpPr>
          <p:grpSpPr>
            <a:xfrm>
              <a:off x="1791504" y="4887083"/>
              <a:ext cx="4687821" cy="1300357"/>
              <a:chOff x="3979819" y="2349025"/>
              <a:chExt cx="6250429" cy="173380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4242362-7BE1-1865-CA19-064ADD7D8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378" r="18691"/>
              <a:stretch/>
            </p:blipFill>
            <p:spPr>
              <a:xfrm>
                <a:off x="3979819" y="2420652"/>
                <a:ext cx="4669537" cy="144284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4DAACBC-F974-8367-3566-F8C79DB8756B}"/>
                  </a:ext>
                </a:extLst>
              </p:cNvPr>
              <p:cNvGrpSpPr/>
              <p:nvPr/>
            </p:nvGrpSpPr>
            <p:grpSpPr>
              <a:xfrm>
                <a:off x="4457694" y="2349025"/>
                <a:ext cx="5772554" cy="1733809"/>
                <a:chOff x="2667535" y="2836256"/>
                <a:chExt cx="5772554" cy="1733809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EC46891-D121-37AB-32CA-BF7CC9A68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2667535" y="2836256"/>
                  <a:ext cx="4555189" cy="1733809"/>
                </a:xfrm>
                <a:prstGeom prst="rect">
                  <a:avLst/>
                </a:prstGeom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A0AA288-6DEE-9D4A-3A3F-0290234415A3}"/>
                    </a:ext>
                  </a:extLst>
                </p:cNvPr>
                <p:cNvSpPr/>
                <p:nvPr/>
              </p:nvSpPr>
              <p:spPr>
                <a:xfrm rot="19467606">
                  <a:off x="5798489" y="3760674"/>
                  <a:ext cx="2641600" cy="385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Down Arrow 17">
                <a:extLst>
                  <a:ext uri="{FF2B5EF4-FFF2-40B4-BE49-F238E27FC236}">
                    <a16:creationId xmlns:a16="http://schemas.microsoft.com/office/drawing/2014/main" id="{BAC27605-25E7-FBC8-585E-FCBEF2261CC5}"/>
                  </a:ext>
                </a:extLst>
              </p:cNvPr>
              <p:cNvSpPr/>
              <p:nvPr/>
            </p:nvSpPr>
            <p:spPr>
              <a:xfrm rot="16200000">
                <a:off x="8637095" y="3447884"/>
                <a:ext cx="223024" cy="323385"/>
              </a:xfrm>
              <a:prstGeom prst="downArrow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Imagen 23" descr="Screen shot 2011-09-26 at 3.09.19 PM.png">
              <a:extLst>
                <a:ext uri="{FF2B5EF4-FFF2-40B4-BE49-F238E27FC236}">
                  <a16:creationId xmlns:a16="http://schemas.microsoft.com/office/drawing/2014/main" id="{F8C72738-8221-21D8-2E63-D99AA49A512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55526" y="5689568"/>
              <a:ext cx="633957" cy="25781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13336F-0ADA-8DDF-9A8F-006612243FC7}"/>
                </a:ext>
              </a:extLst>
            </p:cNvPr>
            <p:cNvSpPr txBox="1"/>
            <p:nvPr/>
          </p:nvSpPr>
          <p:spPr>
            <a:xfrm>
              <a:off x="870118" y="6017180"/>
              <a:ext cx="725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INPUT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BB40BD-8988-FF29-1BE4-8A76BD0C7624}"/>
                </a:ext>
              </a:extLst>
            </p:cNvPr>
            <p:cNvSpPr txBox="1"/>
            <p:nvPr/>
          </p:nvSpPr>
          <p:spPr>
            <a:xfrm>
              <a:off x="5489365" y="6031330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EMBEDDING 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7CEFDEE-7247-1D7C-A6B8-AFFE35D2B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44" y="6344066"/>
              <a:ext cx="406400" cy="2921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A47643C-0CBE-0F79-5823-993342D7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28836" y="4815067"/>
              <a:ext cx="241300" cy="4318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27AC00C-3693-FD51-EA6A-A7BE873B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83379" y="5625260"/>
              <a:ext cx="2120900" cy="46990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F684964-4A41-8535-85E8-E80BE299D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3379" y="2538464"/>
            <a:ext cx="2120900" cy="4699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3186C54-165A-5C3B-D8EA-CF78149D2727}"/>
              </a:ext>
            </a:extLst>
          </p:cNvPr>
          <p:cNvSpPr txBox="1"/>
          <p:nvPr/>
        </p:nvSpPr>
        <p:spPr>
          <a:xfrm>
            <a:off x="6224938" y="740196"/>
            <a:ext cx="2487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EMBEDDINGS: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vectors of n elements that describe the input. Typically, they have a norm equal to 1, and n=512. </a:t>
            </a:r>
            <a:endParaRPr lang="en-US" sz="1400" dirty="0">
              <a:latin typeface="Trebuchet MS" panose="020B070302020209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3AF863-E01C-49A8-A0AB-8AD730BAFE81}"/>
              </a:ext>
            </a:extLst>
          </p:cNvPr>
          <p:cNvSpPr txBox="1"/>
          <p:nvPr/>
        </p:nvSpPr>
        <p:spPr>
          <a:xfrm>
            <a:off x="6231151" y="4868729"/>
            <a:ext cx="2487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rebuchet MS" panose="020B0703020202090204" pitchFamily="34" charset="0"/>
              </a:rPr>
              <a:t>HIGH → similar</a:t>
            </a:r>
          </a:p>
          <a:p>
            <a:r>
              <a:rPr lang="en-US" dirty="0">
                <a:solidFill>
                  <a:srgbClr val="FF0000"/>
                </a:solidFill>
                <a:latin typeface="Trebuchet MS" panose="020B0703020202090204" pitchFamily="34" charset="0"/>
              </a:rPr>
              <a:t>LOW  → different</a:t>
            </a:r>
          </a:p>
          <a:p>
            <a:endParaRPr lang="en-US" sz="1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charset="0"/>
                <a:ea typeface="Trebuchet MS" charset="0"/>
                <a:cs typeface="Trebuchet MS" charset="0"/>
              </a:rPr>
              <a:t>Embeddings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E571FD-B3EC-428A-2752-45878774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51" y="1831974"/>
            <a:ext cx="406400" cy="292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522105-6CF5-ED53-1550-F80A3C31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56" y="1188358"/>
            <a:ext cx="241300" cy="4318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7CAA93-5D71-EF09-EB25-D0C4D70A0156}"/>
              </a:ext>
            </a:extLst>
          </p:cNvPr>
          <p:cNvGrpSpPr/>
          <p:nvPr/>
        </p:nvGrpSpPr>
        <p:grpSpPr>
          <a:xfrm>
            <a:off x="4550927" y="2474414"/>
            <a:ext cx="2538352" cy="1734140"/>
            <a:chOff x="5844157" y="3271252"/>
            <a:chExt cx="2538352" cy="17341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97D998-DDD1-97E9-C820-69F5743F0B93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1D0614-CD6A-87E8-6DA5-0ABD86D28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EC07CF-7E14-FF66-28C1-C9441AF29292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B1A2DE-5264-43C8-3759-CA6C10CF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7A6A8-084A-772E-84ED-53D8FF0F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C5ABBF-F5BF-CBA8-DFA1-FA3A7EA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97CEFDEE-7247-1D7C-A6B8-AFFE35D2B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551" y="4763459"/>
            <a:ext cx="406400" cy="292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A47643C-0CBE-0F79-5823-993342D7C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56" y="4109670"/>
            <a:ext cx="241300" cy="431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27AC00C-3693-FD51-EA6A-A7BE873BF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377" y="4585659"/>
            <a:ext cx="2120900" cy="4699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684964-4A41-8535-85E8-E80BE299D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486" y="1676073"/>
            <a:ext cx="2120900" cy="4699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43303A-577B-049E-E825-560E0AB968F6}"/>
              </a:ext>
            </a:extLst>
          </p:cNvPr>
          <p:cNvCxnSpPr>
            <a:cxnSpLocks/>
          </p:cNvCxnSpPr>
          <p:nvPr/>
        </p:nvCxnSpPr>
        <p:spPr>
          <a:xfrm>
            <a:off x="2923154" y="19785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3E35D1-0CE8-5C90-9582-274EECF5C3D7}"/>
              </a:ext>
            </a:extLst>
          </p:cNvPr>
          <p:cNvSpPr/>
          <p:nvPr/>
        </p:nvSpPr>
        <p:spPr>
          <a:xfrm>
            <a:off x="3331026" y="1825800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708BB0-85AC-3DBB-0468-3D8C59321501}"/>
              </a:ext>
            </a:extLst>
          </p:cNvPr>
          <p:cNvCxnSpPr>
            <a:cxnSpLocks/>
          </p:cNvCxnSpPr>
          <p:nvPr/>
        </p:nvCxnSpPr>
        <p:spPr>
          <a:xfrm>
            <a:off x="2923154" y="4884866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EAA55B7-CA89-97E8-6722-AB052920F5DB}"/>
              </a:ext>
            </a:extLst>
          </p:cNvPr>
          <p:cNvSpPr/>
          <p:nvPr/>
        </p:nvSpPr>
        <p:spPr>
          <a:xfrm>
            <a:off x="3331026" y="4732164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533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43A05-0D46-F535-A8B1-4C5D9DA267A3}"/>
              </a:ext>
            </a:extLst>
          </p:cNvPr>
          <p:cNvSpPr txBox="1"/>
          <p:nvPr/>
        </p:nvSpPr>
        <p:spPr>
          <a:xfrm>
            <a:off x="309962" y="1383284"/>
            <a:ext cx="42024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Trebuchet MS" panose="020B0703020202090204" pitchFamily="34" charset="0"/>
              </a:rPr>
              <a:t>HOW SIMILAR ARE TWO VECTORS?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23714-DE1C-3E8D-4837-C7779F0F4C6E}"/>
              </a:ext>
            </a:extLst>
          </p:cNvPr>
          <p:cNvCxnSpPr>
            <a:cxnSpLocks/>
          </p:cNvCxnSpPr>
          <p:nvPr/>
        </p:nvCxnSpPr>
        <p:spPr>
          <a:xfrm flipV="1">
            <a:off x="273212" y="3213906"/>
            <a:ext cx="1406471" cy="706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9F238CC-B7E1-EE87-0C43-08225064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84" y="3200844"/>
            <a:ext cx="314325" cy="2190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3938E-DF02-66CE-1157-21599602090D}"/>
              </a:ext>
            </a:extLst>
          </p:cNvPr>
          <p:cNvCxnSpPr>
            <a:cxnSpLocks/>
          </p:cNvCxnSpPr>
          <p:nvPr/>
        </p:nvCxnSpPr>
        <p:spPr>
          <a:xfrm flipV="1">
            <a:off x="273212" y="3683807"/>
            <a:ext cx="1588469" cy="236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A92776-E1E5-A7ED-65D5-FACB6918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45" y="3902881"/>
            <a:ext cx="323850" cy="219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D72426-58F4-6DA8-46B9-815AB1022168}"/>
              </a:ext>
            </a:extLst>
          </p:cNvPr>
          <p:cNvSpPr/>
          <p:nvPr/>
        </p:nvSpPr>
        <p:spPr>
          <a:xfrm>
            <a:off x="321192" y="1818154"/>
            <a:ext cx="8275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Trebuchet MS" panose="020B0703020202090204" pitchFamily="34" charset="0"/>
              </a:rPr>
              <a:t>DON'T FORGET: in our case the vectors have 512 elements and have a norm equal to 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8DE643-3FF9-74AB-0091-E8DC425A884C}"/>
              </a:ext>
            </a:extLst>
          </p:cNvPr>
          <p:cNvGrpSpPr/>
          <p:nvPr/>
        </p:nvGrpSpPr>
        <p:grpSpPr>
          <a:xfrm>
            <a:off x="961936" y="3379129"/>
            <a:ext cx="775430" cy="498140"/>
            <a:chOff x="1659711" y="3153497"/>
            <a:chExt cx="1033907" cy="664187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F2DA63A-3264-A721-BD48-35728F259DEF}"/>
                </a:ext>
              </a:extLst>
            </p:cNvPr>
            <p:cNvSpPr/>
            <p:nvPr/>
          </p:nvSpPr>
          <p:spPr>
            <a:xfrm rot="1495392">
              <a:off x="1659711" y="3185050"/>
              <a:ext cx="615882" cy="632634"/>
            </a:xfrm>
            <a:prstGeom prst="arc">
              <a:avLst>
                <a:gd name="adj1" fmla="val 16200000"/>
                <a:gd name="adj2" fmla="val 24282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rebuchet MS" panose="020B070302020209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24FAAB-CDDD-FC73-D99F-15DCB16F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4218" y="3153497"/>
              <a:ext cx="279400" cy="2159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6123A-4F47-B814-7514-09455DF88F66}"/>
              </a:ext>
            </a:extLst>
          </p:cNvPr>
          <p:cNvGrpSpPr/>
          <p:nvPr/>
        </p:nvGrpSpPr>
        <p:grpSpPr>
          <a:xfrm>
            <a:off x="2071473" y="2488367"/>
            <a:ext cx="4010025" cy="767428"/>
            <a:chOff x="3139096" y="1965815"/>
            <a:chExt cx="5346700" cy="1023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87BEBE-5D81-92DC-BE00-3246EEE1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9096" y="2519152"/>
              <a:ext cx="5346700" cy="469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F4636-E1FC-3719-9C09-A09DE8B35391}"/>
                </a:ext>
              </a:extLst>
            </p:cNvPr>
            <p:cNvSpPr/>
            <p:nvPr/>
          </p:nvSpPr>
          <p:spPr>
            <a:xfrm>
              <a:off x="3139096" y="1965815"/>
              <a:ext cx="221556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DOT PRODUCT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AE78649-D083-5D2A-6E71-81EB4255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473" y="3460090"/>
            <a:ext cx="2476500" cy="352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D0454-1D3E-77C1-0C7C-107E786446E3}"/>
              </a:ext>
            </a:extLst>
          </p:cNvPr>
          <p:cNvSpPr txBox="1"/>
          <p:nvPr/>
        </p:nvSpPr>
        <p:spPr>
          <a:xfrm>
            <a:off x="4672360" y="3441531"/>
            <a:ext cx="11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5708B0-7229-4AB7-1938-2398DABD5F1A}"/>
              </a:ext>
            </a:extLst>
          </p:cNvPr>
          <p:cNvSpPr/>
          <p:nvPr/>
        </p:nvSpPr>
        <p:spPr>
          <a:xfrm>
            <a:off x="352701" y="4712881"/>
            <a:ext cx="8033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similar, the angle between them is small and the SCORE is close to 1.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F4636B-5D39-9231-D507-FDAC63F7E7D0}"/>
              </a:ext>
            </a:extLst>
          </p:cNvPr>
          <p:cNvGrpSpPr/>
          <p:nvPr/>
        </p:nvGrpSpPr>
        <p:grpSpPr>
          <a:xfrm>
            <a:off x="679805" y="2978613"/>
            <a:ext cx="3681016" cy="1392605"/>
            <a:chOff x="1283537" y="2619476"/>
            <a:chExt cx="4908021" cy="185680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E028D3-C8FB-8AC5-9243-463A0A7D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0858" y="3942883"/>
              <a:ext cx="3060700" cy="53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9908F4-79CC-B986-977B-FEFE756A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3537" y="2619476"/>
              <a:ext cx="662200" cy="1537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C56C7C-A98A-2D54-3B32-3D5CA91A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8962" y="4266142"/>
              <a:ext cx="662200" cy="15372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4B676D-0F7F-A207-FDF1-7BCF4B0F7147}"/>
              </a:ext>
            </a:extLst>
          </p:cNvPr>
          <p:cNvGrpSpPr/>
          <p:nvPr/>
        </p:nvGrpSpPr>
        <p:grpSpPr>
          <a:xfrm>
            <a:off x="3714863" y="2764801"/>
            <a:ext cx="1355439" cy="621565"/>
            <a:chOff x="5330283" y="2334393"/>
            <a:chExt cx="1807252" cy="82875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F99370-705D-C43F-E9ED-03F6B1EA9211}"/>
                </a:ext>
              </a:extLst>
            </p:cNvPr>
            <p:cNvCxnSpPr/>
            <p:nvPr/>
          </p:nvCxnSpPr>
          <p:spPr>
            <a:xfrm flipV="1">
              <a:off x="5330283" y="2335146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84B8FE-5BE3-DA05-0301-3DF2A423AF74}"/>
                </a:ext>
              </a:extLst>
            </p:cNvPr>
            <p:cNvCxnSpPr/>
            <p:nvPr/>
          </p:nvCxnSpPr>
          <p:spPr>
            <a:xfrm flipV="1">
              <a:off x="6309535" y="2334393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371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43A05-0D46-F535-A8B1-4C5D9DA267A3}"/>
              </a:ext>
            </a:extLst>
          </p:cNvPr>
          <p:cNvSpPr txBox="1"/>
          <p:nvPr/>
        </p:nvSpPr>
        <p:spPr>
          <a:xfrm>
            <a:off x="309962" y="1383284"/>
            <a:ext cx="42024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Trebuchet MS" panose="020B0703020202090204" pitchFamily="34" charset="0"/>
              </a:rPr>
              <a:t>HOW SIMILAR ARE TWO VECTORS?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3938E-DF02-66CE-1157-21599602090D}"/>
              </a:ext>
            </a:extLst>
          </p:cNvPr>
          <p:cNvCxnSpPr>
            <a:cxnSpLocks/>
          </p:cNvCxnSpPr>
          <p:nvPr/>
        </p:nvCxnSpPr>
        <p:spPr>
          <a:xfrm flipV="1">
            <a:off x="273212" y="3683807"/>
            <a:ext cx="1588469" cy="236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A92776-E1E5-A7ED-65D5-FACB6918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45" y="3902881"/>
            <a:ext cx="323850" cy="219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D72426-58F4-6DA8-46B9-815AB1022168}"/>
              </a:ext>
            </a:extLst>
          </p:cNvPr>
          <p:cNvSpPr/>
          <p:nvPr/>
        </p:nvSpPr>
        <p:spPr>
          <a:xfrm>
            <a:off x="321192" y="1818154"/>
            <a:ext cx="8275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Trebuchet MS" panose="020B0703020202090204" pitchFamily="34" charset="0"/>
              </a:rPr>
              <a:t>DON'T FORGET: in our case the vectors have 512 elements and have a norm equal to  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6123A-4F47-B814-7514-09455DF88F66}"/>
              </a:ext>
            </a:extLst>
          </p:cNvPr>
          <p:cNvGrpSpPr/>
          <p:nvPr/>
        </p:nvGrpSpPr>
        <p:grpSpPr>
          <a:xfrm>
            <a:off x="2071473" y="2488367"/>
            <a:ext cx="4010025" cy="767428"/>
            <a:chOff x="3139096" y="1965815"/>
            <a:chExt cx="5346700" cy="1023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87BEBE-5D81-92DC-BE00-3246EEE1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096" y="2519152"/>
              <a:ext cx="5346700" cy="469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F4636-E1FC-3719-9C09-A09DE8B35391}"/>
                </a:ext>
              </a:extLst>
            </p:cNvPr>
            <p:cNvSpPr/>
            <p:nvPr/>
          </p:nvSpPr>
          <p:spPr>
            <a:xfrm>
              <a:off x="3139096" y="1965815"/>
              <a:ext cx="221556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DOT PRODUCT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AE78649-D083-5D2A-6E71-81EB4255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473" y="3460090"/>
            <a:ext cx="2476500" cy="3524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4F4636B-5D39-9231-D507-FDAC63F7E7D0}"/>
              </a:ext>
            </a:extLst>
          </p:cNvPr>
          <p:cNvGrpSpPr/>
          <p:nvPr/>
        </p:nvGrpSpPr>
        <p:grpSpPr>
          <a:xfrm>
            <a:off x="679805" y="2978613"/>
            <a:ext cx="3681016" cy="1392605"/>
            <a:chOff x="1283537" y="2619476"/>
            <a:chExt cx="4908021" cy="185680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E028D3-C8FB-8AC5-9243-463A0A7D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0858" y="3942883"/>
              <a:ext cx="3060700" cy="53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9908F4-79CC-B986-977B-FEFE756A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3537" y="2619476"/>
              <a:ext cx="662200" cy="1537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C56C7C-A98A-2D54-3B32-3D5CA91A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8962" y="4266142"/>
              <a:ext cx="662200" cy="15372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4B676D-0F7F-A207-FDF1-7BCF4B0F7147}"/>
              </a:ext>
            </a:extLst>
          </p:cNvPr>
          <p:cNvGrpSpPr/>
          <p:nvPr/>
        </p:nvGrpSpPr>
        <p:grpSpPr>
          <a:xfrm>
            <a:off x="3714863" y="2764801"/>
            <a:ext cx="1355439" cy="621565"/>
            <a:chOff x="5330283" y="2334393"/>
            <a:chExt cx="1807252" cy="82875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F99370-705D-C43F-E9ED-03F6B1EA9211}"/>
                </a:ext>
              </a:extLst>
            </p:cNvPr>
            <p:cNvCxnSpPr/>
            <p:nvPr/>
          </p:nvCxnSpPr>
          <p:spPr>
            <a:xfrm flipV="1">
              <a:off x="5330283" y="2335146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84B8FE-5BE3-DA05-0301-3DF2A423AF74}"/>
                </a:ext>
              </a:extLst>
            </p:cNvPr>
            <p:cNvCxnSpPr/>
            <p:nvPr/>
          </p:nvCxnSpPr>
          <p:spPr>
            <a:xfrm flipV="1">
              <a:off x="6309535" y="2334393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FC1195-B0F7-0D67-6C98-06A333B792C3}"/>
              </a:ext>
            </a:extLst>
          </p:cNvPr>
          <p:cNvCxnSpPr>
            <a:cxnSpLocks/>
          </p:cNvCxnSpPr>
          <p:nvPr/>
        </p:nvCxnSpPr>
        <p:spPr>
          <a:xfrm flipV="1">
            <a:off x="301332" y="2624174"/>
            <a:ext cx="238024" cy="12697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182E0-8049-2A24-2BE5-CEA2E6C02783}"/>
              </a:ext>
            </a:extLst>
          </p:cNvPr>
          <p:cNvGrpSpPr/>
          <p:nvPr/>
        </p:nvGrpSpPr>
        <p:grpSpPr>
          <a:xfrm>
            <a:off x="118356" y="3353003"/>
            <a:ext cx="708667" cy="654356"/>
            <a:chOff x="497445" y="3153497"/>
            <a:chExt cx="944889" cy="872474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4AA732B-786C-FEA7-C0B9-1F35A2EEA98F}"/>
                </a:ext>
              </a:extLst>
            </p:cNvPr>
            <p:cNvSpPr/>
            <p:nvPr/>
          </p:nvSpPr>
          <p:spPr>
            <a:xfrm rot="1495392">
              <a:off x="497445" y="3393337"/>
              <a:ext cx="615882" cy="632634"/>
            </a:xfrm>
            <a:prstGeom prst="arc">
              <a:avLst>
                <a:gd name="adj1" fmla="val 14993120"/>
                <a:gd name="adj2" fmla="val 24282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91B5D8-D96C-8839-9B0A-2FC7F3987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2934" y="3153497"/>
              <a:ext cx="279400" cy="2159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4CF09D-3791-02AA-A43F-B214FACE2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76" y="2613015"/>
            <a:ext cx="314325" cy="2190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15A7F7-6B28-C62E-014E-5F97901D0DAD}"/>
              </a:ext>
            </a:extLst>
          </p:cNvPr>
          <p:cNvSpPr/>
          <p:nvPr/>
        </p:nvSpPr>
        <p:spPr>
          <a:xfrm>
            <a:off x="386096" y="5539678"/>
            <a:ext cx="8000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different, the angle between them is large and the SCORE decreases significantly.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F331A6-6FD4-B94F-D596-429278B625BA}"/>
              </a:ext>
            </a:extLst>
          </p:cNvPr>
          <p:cNvSpPr/>
          <p:nvPr/>
        </p:nvSpPr>
        <p:spPr>
          <a:xfrm>
            <a:off x="352701" y="4712881"/>
            <a:ext cx="8033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similar, the angle between them is small and the SCORE is close to 1.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4A0813-289C-8A46-2C5C-D94CCB325E4D}"/>
              </a:ext>
            </a:extLst>
          </p:cNvPr>
          <p:cNvSpPr txBox="1"/>
          <p:nvPr/>
        </p:nvSpPr>
        <p:spPr>
          <a:xfrm>
            <a:off x="4672360" y="3441531"/>
            <a:ext cx="11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SCORE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AA2BDAD-112D-854D-4025-39A582164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395" y="3999078"/>
            <a:ext cx="201106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NLP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67A88-76FC-B5A0-6DF1-FA3D208B5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3"/>
          <a:stretch/>
        </p:blipFill>
        <p:spPr>
          <a:xfrm>
            <a:off x="548639" y="1124747"/>
            <a:ext cx="875211" cy="4974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60F1F-7027-DF6B-7F9F-4451396EC2D6}"/>
              </a:ext>
            </a:extLst>
          </p:cNvPr>
          <p:cNvSpPr txBox="1"/>
          <p:nvPr/>
        </p:nvSpPr>
        <p:spPr>
          <a:xfrm>
            <a:off x="561703" y="638276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</a:t>
            </a:r>
            <a:r>
              <a:rPr lang="en-US" sz="1000" b="0" i="0" dirty="0" err="1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Rozado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, D. (2020). Wide range screening of algorithmic bias in word embedding models using large sentiment lexicons reveals underreported bias types. </a:t>
            </a:r>
            <a:r>
              <a:rPr lang="en-US" sz="1000" b="0" i="1" dirty="0" err="1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PloS</a:t>
            </a:r>
            <a:r>
              <a:rPr lang="en-US" sz="1000" b="0" i="1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one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, </a:t>
            </a:r>
            <a:r>
              <a:rPr lang="en-US" sz="1000" b="0" i="1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15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(4), e0231189.</a:t>
            </a:r>
            <a:endParaRPr lang="es-ES_tradnl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1A1C5-1B61-EC6A-200E-54E0C0AE5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2"/>
          <a:stretch/>
        </p:blipFill>
        <p:spPr>
          <a:xfrm>
            <a:off x="2704011" y="1124746"/>
            <a:ext cx="6087292" cy="4974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64FA07-2A47-9126-315F-C82003327451}"/>
              </a:ext>
            </a:extLst>
          </p:cNvPr>
          <p:cNvSpPr/>
          <p:nvPr/>
        </p:nvSpPr>
        <p:spPr>
          <a:xfrm>
            <a:off x="1332411" y="1410789"/>
            <a:ext cx="37882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341D2-3477-557F-8F9C-D0BBAB6E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4" y="1628407"/>
            <a:ext cx="688340" cy="227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96BC5-F57C-5D3F-93F4-A8F139F6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4" y="2061060"/>
            <a:ext cx="688340" cy="227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06F19-F08B-FEBD-4119-A6D9350E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42" y="2484686"/>
            <a:ext cx="688340" cy="227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30194-6B46-0266-442E-7328CD52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42" y="2917339"/>
            <a:ext cx="688340" cy="227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06E841-E13D-CC4A-29B0-FEDC9FFE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15" y="3655280"/>
            <a:ext cx="688340" cy="227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23EB56-7392-54DA-AA02-AD0559CB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15" y="4087933"/>
            <a:ext cx="688340" cy="227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231C9-394B-A979-8604-1BF337B5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23" y="4511559"/>
            <a:ext cx="688340" cy="227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1C6086-113D-C2AD-D217-F3425D0C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23" y="4944212"/>
            <a:ext cx="688340" cy="227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DF86DB-1A99-F898-35A4-1FE74EF5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945" y="5439488"/>
            <a:ext cx="685800" cy="231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D01D7F-0673-D7D7-AF4C-9DE058560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828" y="5741322"/>
            <a:ext cx="140602" cy="2516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254956-37D4-7E94-CA0D-6B807ECF5005}"/>
              </a:ext>
            </a:extLst>
          </p:cNvPr>
          <p:cNvSpPr txBox="1"/>
          <p:nvPr/>
        </p:nvSpPr>
        <p:spPr>
          <a:xfrm>
            <a:off x="809934" y="5686894"/>
            <a:ext cx="58227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7396A-519B-7150-E55B-FC5E53FA4248}"/>
              </a:ext>
            </a:extLst>
          </p:cNvPr>
          <p:cNvSpPr txBox="1"/>
          <p:nvPr/>
        </p:nvSpPr>
        <p:spPr>
          <a:xfrm>
            <a:off x="3508803" y="5686040"/>
            <a:ext cx="13821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 </a:t>
            </a:r>
            <a:r>
              <a:rPr lang="es-ES_tradnl" sz="1200" dirty="0" err="1">
                <a:latin typeface="Trebuchet MS" panose="020B0703020202090204" pitchFamily="34" charset="0"/>
              </a:rPr>
              <a:t>embedding</a:t>
            </a:r>
            <a:endParaRPr lang="es-ES_tradnl" sz="12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4960E-A619-AC4B-E31F-E65CC68EADDE}"/>
              </a:ext>
            </a:extLst>
          </p:cNvPr>
          <p:cNvSpPr txBox="1"/>
          <p:nvPr/>
        </p:nvSpPr>
        <p:spPr>
          <a:xfrm>
            <a:off x="7812913" y="5592660"/>
            <a:ext cx="5725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151565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NLP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60F1F-7027-DF6B-7F9F-4451396EC2D6}"/>
              </a:ext>
            </a:extLst>
          </p:cNvPr>
          <p:cNvSpPr txBox="1"/>
          <p:nvPr/>
        </p:nvSpPr>
        <p:spPr>
          <a:xfrm>
            <a:off x="561703" y="638276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2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s-ES_tradnl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6D6E8C-8027-6977-0535-0DEE5F3CA5F0}"/>
              </a:ext>
            </a:extLst>
          </p:cNvPr>
          <p:cNvGrpSpPr/>
          <p:nvPr/>
        </p:nvGrpSpPr>
        <p:grpSpPr>
          <a:xfrm rot="5400000">
            <a:off x="3972332" y="-614302"/>
            <a:ext cx="1153135" cy="5885974"/>
            <a:chOff x="1707242" y="2547840"/>
            <a:chExt cx="700313" cy="22937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06F19-F08B-FEBD-4119-A6D9350ED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42" y="2547840"/>
              <a:ext cx="688340" cy="2270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930194-6B46-0266-442E-7328CD52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42" y="2962449"/>
              <a:ext cx="688340" cy="2270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06E841-E13D-CC4A-29B0-FEDC9FFE9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215" y="3375288"/>
              <a:ext cx="688340" cy="22700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23EB56-7392-54DA-AA02-AD0559CBA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215" y="3785386"/>
              <a:ext cx="688340" cy="2270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7231C9-394B-A979-8604-1BF337B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223" y="4204501"/>
              <a:ext cx="688340" cy="2270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1C6086-113D-C2AD-D217-F3425D0C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223" y="4614599"/>
              <a:ext cx="688340" cy="22700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E02207F-E26C-A52E-79A1-9C192CD3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59" b="13959"/>
          <a:stretch/>
        </p:blipFill>
        <p:spPr>
          <a:xfrm>
            <a:off x="1289349" y="3179099"/>
            <a:ext cx="6479178" cy="28967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3F0043-C7E2-D6A9-ABBC-F7416D32B01E}"/>
              </a:ext>
            </a:extLst>
          </p:cNvPr>
          <p:cNvSpPr txBox="1"/>
          <p:nvPr/>
        </p:nvSpPr>
        <p:spPr>
          <a:xfrm>
            <a:off x="1513312" y="1352914"/>
            <a:ext cx="600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YOUR        CAT            IS             A         LOVELY        CAT</a:t>
            </a:r>
          </a:p>
        </p:txBody>
      </p:sp>
    </p:spTree>
    <p:extLst>
      <p:ext uri="{BB962C8B-B14F-4D97-AF65-F5344CB8AC3E}">
        <p14:creationId xmlns:p14="http://schemas.microsoft.com/office/powerpoint/2010/main" val="131544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1537</Words>
  <Application>Microsoft Macintosh PowerPoint</Application>
  <PresentationFormat>On-screen Show (4:3)</PresentationFormat>
  <Paragraphs>357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Consolas</vt:lpstr>
      <vt:lpstr>Monaco</vt:lpstr>
      <vt:lpstr>Times New Roman</vt:lpstr>
      <vt:lpstr>Trebuchet MS</vt:lpstr>
      <vt:lpstr>Diseño predeterminado</vt:lpstr>
      <vt:lpstr>PowerPoint Presentation</vt:lpstr>
      <vt:lpstr>Transformers</vt:lpstr>
      <vt:lpstr>Transformers</vt:lpstr>
      <vt:lpstr>Embeddings</vt:lpstr>
      <vt:lpstr>Embeddings</vt:lpstr>
      <vt:lpstr>Embeddings</vt:lpstr>
      <vt:lpstr>Embeddings</vt:lpstr>
      <vt:lpstr>Embeddings in NLP</vt:lpstr>
      <vt:lpstr>Embeddings in NLP</vt:lpstr>
      <vt:lpstr>Transformers</vt:lpstr>
      <vt:lpstr>Positional Encoding (PE)</vt:lpstr>
      <vt:lpstr>Positional Encoding</vt:lpstr>
      <vt:lpstr>Positional Encoding</vt:lpstr>
      <vt:lpstr>Positional Encoding</vt:lpstr>
      <vt:lpstr>Transformers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Transformers</vt:lpstr>
      <vt:lpstr>Multi-Head Attention (MHA)</vt:lpstr>
      <vt:lpstr>Multi-Head Attention (MHA)</vt:lpstr>
      <vt:lpstr>Query, Key and Value</vt:lpstr>
      <vt:lpstr>Query, Key and Value</vt:lpstr>
      <vt:lpstr>Transformers</vt:lpstr>
      <vt:lpstr>Layer Normalization</vt:lpstr>
      <vt:lpstr>Transformers</vt:lpstr>
      <vt:lpstr>Masked Multi-Head Attention</vt:lpstr>
      <vt:lpstr>The Whole Model (for translation)</vt:lpstr>
      <vt:lpstr>Training</vt:lpstr>
      <vt:lpstr>Testing</vt:lpstr>
      <vt:lpstr>Testing</vt:lpstr>
      <vt:lpstr>Testing</vt:lpstr>
      <vt:lpstr>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51</cp:revision>
  <dcterms:created xsi:type="dcterms:W3CDTF">2020-06-03T16:36:13Z</dcterms:created>
  <dcterms:modified xsi:type="dcterms:W3CDTF">2023-11-07T16:59:49Z</dcterms:modified>
</cp:coreProperties>
</file>